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71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AF7EC-3DF5-4EE9-889E-D40E94582A90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44353-63A0-41F3-AA01-4BA671116D0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4353-63A0-41F3-AA01-4BA671116D00}" type="slidenum">
              <a:rPr lang="vi-VN" smtClean="0"/>
              <a:pPr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7787-816B-41A6-B501-C833825C0BE8}" type="datetimeFigureOut">
              <a:rPr lang="vi-VN" smtClean="0"/>
              <a:pPr/>
              <a:t>26/11/2013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5D246-7E65-44F8-A683-E6663EBE8AA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%20cam%20ly\086co%20gai%20sai%20gon%20di%20tai%20dan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57200"/>
            <a:ext cx="8534400" cy="6400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NhiÖt</a:t>
            </a:r>
            <a:r>
              <a:rPr lang="en-US" sz="5400" b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liÖt</a:t>
            </a:r>
            <a:r>
              <a:rPr lang="en-US" sz="5400" b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chµo</a:t>
            </a:r>
            <a:r>
              <a:rPr lang="en-US" sz="5400" b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mõng</a:t>
            </a:r>
            <a:r>
              <a:rPr lang="en-US" sz="5400" b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c¸c</a:t>
            </a:r>
            <a:r>
              <a:rPr lang="en-US" sz="5400" b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thÇy</a:t>
            </a:r>
            <a:r>
              <a:rPr lang="en-US" sz="5400" b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 c« </a:t>
            </a:r>
            <a:r>
              <a:rPr lang="en-US" sz="5400" b="1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Time" pitchFamily="34" charset="0"/>
              </a:rPr>
              <a:t>gi¸o</a:t>
            </a:r>
            <a:endParaRPr lang="en-US" sz="5400" b="1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.VnTim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" y="3282077"/>
            <a:ext cx="8686801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Tham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dù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héi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thi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gi¸o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viªn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giái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huyÖn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Nam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S¸ch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</a:p>
          <a:p>
            <a:pPr algn="ctr">
              <a:defRPr/>
            </a:pPr>
            <a:r>
              <a:rPr lang="en-US" sz="5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N¨m</a:t>
            </a:r>
            <a:r>
              <a:rPr lang="en-US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häc</a:t>
            </a:r>
            <a:r>
              <a:rPr lang="en-US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2013-2014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019800" y="62484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GV: Nguyễn Thị Hạnh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61104" y="3561732"/>
            <a:ext cx="7696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</a:rPr>
              <a:t>Bµi</a:t>
            </a:r>
            <a:r>
              <a:rPr lang="en-US" sz="2000" dirty="0">
                <a:latin typeface=".VnArial" pitchFamily="34" charset="0"/>
              </a:rPr>
              <a:t> 2: </a:t>
            </a:r>
            <a:r>
              <a:rPr lang="en-US" sz="2000" dirty="0" err="1">
                <a:latin typeface=".VnArial" pitchFamily="34" charset="0"/>
              </a:rPr>
              <a:t>Chän</a:t>
            </a:r>
            <a:r>
              <a:rPr lang="en-US" sz="2000" dirty="0">
                <a:latin typeface=".VnArial" pitchFamily="34" charset="0"/>
              </a:rPr>
              <a:t> ®¸p ¸n ®</a:t>
            </a:r>
            <a:r>
              <a:rPr lang="en-US" sz="2000" dirty="0" err="1">
                <a:latin typeface=".VnArial" pitchFamily="34" charset="0"/>
              </a:rPr>
              <a:t>óng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trong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c¸c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phÐp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to¸n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sau</a:t>
            </a:r>
            <a:endParaRPr lang="en-US" sz="2000" dirty="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a, (+26) + (+32) </a:t>
            </a:r>
            <a:r>
              <a:rPr lang="en-US" sz="2000" dirty="0" err="1">
                <a:latin typeface=".VnArial" pitchFamily="34" charset="0"/>
              </a:rPr>
              <a:t>b»ng</a:t>
            </a:r>
            <a:r>
              <a:rPr lang="en-US" sz="2000" dirty="0">
                <a:latin typeface=".VnArial" pitchFamily="34" charset="0"/>
              </a:rPr>
              <a:t>:   A. -58           B. 58        C. 6            D. -6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b, (-17) + (-48</a:t>
            </a:r>
            <a:r>
              <a:rPr lang="en-US" sz="2000" dirty="0" smtClean="0">
                <a:latin typeface=".VnArial" pitchFamily="34" charset="0"/>
              </a:rPr>
              <a:t>)  </a:t>
            </a:r>
            <a:r>
              <a:rPr lang="en-US" sz="2000" dirty="0" err="1">
                <a:latin typeface=".VnArial" pitchFamily="34" charset="0"/>
              </a:rPr>
              <a:t>b»ng</a:t>
            </a:r>
            <a:r>
              <a:rPr lang="en-US" sz="2000" dirty="0">
                <a:latin typeface=".VnArial" pitchFamily="34" charset="0"/>
              </a:rPr>
              <a:t>:    A. 31            B. -31       C. 65          D.   -65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c,   </a:t>
            </a:r>
            <a:r>
              <a:rPr lang="en-US" sz="2000" dirty="0" smtClean="0">
                <a:latin typeface=".VnArial" pitchFamily="34" charset="0"/>
              </a:rPr>
              <a:t>I-19I + I-71I </a:t>
            </a:r>
            <a:r>
              <a:rPr lang="en-US" sz="2000" dirty="0" err="1">
                <a:latin typeface=".VnArial" pitchFamily="34" charset="0"/>
              </a:rPr>
              <a:t>b»ng</a:t>
            </a:r>
            <a:r>
              <a:rPr lang="en-US" sz="2000" dirty="0">
                <a:latin typeface=".VnArial" pitchFamily="34" charset="0"/>
              </a:rPr>
              <a:t>:     A. 90           B. -90       C. 52          D. -52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d,  </a:t>
            </a:r>
            <a:r>
              <a:rPr lang="en-US" sz="2000" dirty="0" smtClean="0">
                <a:latin typeface=".VnArial" pitchFamily="34" charset="0"/>
              </a:rPr>
              <a:t>I -12I + (+54)</a:t>
            </a:r>
            <a:r>
              <a:rPr lang="en-US" sz="2000" dirty="0" err="1" smtClean="0">
                <a:latin typeface=".VnArial" pitchFamily="34" charset="0"/>
              </a:rPr>
              <a:t>b»ng</a:t>
            </a:r>
            <a:r>
              <a:rPr lang="en-US" sz="2000" dirty="0">
                <a:latin typeface=".VnArial" pitchFamily="34" charset="0"/>
              </a:rPr>
              <a:t>: </a:t>
            </a:r>
            <a:r>
              <a:rPr lang="en-US" sz="2000" dirty="0" smtClean="0">
                <a:latin typeface=".VnArial" pitchFamily="34" charset="0"/>
              </a:rPr>
              <a:t>   </a:t>
            </a:r>
            <a:r>
              <a:rPr lang="en-US" sz="2000" dirty="0">
                <a:latin typeface=".VnArial" pitchFamily="34" charset="0"/>
              </a:rPr>
              <a:t>A. -66       </a:t>
            </a:r>
            <a:r>
              <a:rPr lang="en-US" sz="2000" dirty="0" smtClean="0">
                <a:latin typeface=".VnArial" pitchFamily="34" charset="0"/>
              </a:rPr>
              <a:t>     </a:t>
            </a:r>
            <a:r>
              <a:rPr lang="en-US" sz="2000" dirty="0">
                <a:latin typeface=".VnArial" pitchFamily="34" charset="0"/>
              </a:rPr>
              <a:t>B. 42        C. 66          D. -42</a:t>
            </a: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908756" y="3957480"/>
            <a:ext cx="533400" cy="533400"/>
            <a:chOff x="2400" y="3504"/>
            <a:chExt cx="336" cy="336"/>
          </a:xfrm>
        </p:grpSpPr>
        <p:sp>
          <p:nvSpPr>
            <p:cNvPr id="11" name="Oval 22"/>
            <p:cNvSpPr>
              <a:spLocks noChangeArrowheads="1"/>
            </p:cNvSpPr>
            <p:nvPr/>
          </p:nvSpPr>
          <p:spPr bwMode="auto">
            <a:xfrm>
              <a:off x="2400" y="3504"/>
              <a:ext cx="336" cy="33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2457" y="3539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  <a:latin typeface=".VnArial" pitchFamily="34" charset="0"/>
                </a:rPr>
                <a:t>B</a:t>
              </a:r>
            </a:p>
          </p:txBody>
        </p:sp>
      </p:grp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7392115" y="4429428"/>
            <a:ext cx="533400" cy="533400"/>
            <a:chOff x="2400" y="3504"/>
            <a:chExt cx="336" cy="336"/>
          </a:xfrm>
        </p:grpSpPr>
        <p:sp>
          <p:nvSpPr>
            <p:cNvPr id="14" name="Oval 32"/>
            <p:cNvSpPr>
              <a:spLocks noChangeArrowheads="1"/>
            </p:cNvSpPr>
            <p:nvPr/>
          </p:nvSpPr>
          <p:spPr bwMode="auto">
            <a:xfrm>
              <a:off x="2400" y="3504"/>
              <a:ext cx="336" cy="33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2457" y="3539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.VnArial" pitchFamily="34" charset="0"/>
                </a:rPr>
                <a:t>D</a:t>
              </a: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3520869" y="4892518"/>
            <a:ext cx="533400" cy="533400"/>
            <a:chOff x="2400" y="3504"/>
            <a:chExt cx="336" cy="336"/>
          </a:xfrm>
        </p:grpSpPr>
        <p:sp>
          <p:nvSpPr>
            <p:cNvPr id="17" name="Oval 35"/>
            <p:cNvSpPr>
              <a:spLocks noChangeArrowheads="1"/>
            </p:cNvSpPr>
            <p:nvPr/>
          </p:nvSpPr>
          <p:spPr bwMode="auto">
            <a:xfrm>
              <a:off x="2400" y="3504"/>
              <a:ext cx="336" cy="33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2457" y="3539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  <a:latin typeface=".VnArial" pitchFamily="34" charset="0"/>
                </a:rPr>
                <a:t>A</a:t>
              </a:r>
            </a:p>
          </p:txBody>
        </p:sp>
      </p:grp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6120576" y="5343828"/>
            <a:ext cx="533400" cy="533400"/>
            <a:chOff x="2400" y="3504"/>
            <a:chExt cx="336" cy="336"/>
          </a:xfrm>
        </p:grpSpPr>
        <p:sp>
          <p:nvSpPr>
            <p:cNvPr id="20" name="Oval 38"/>
            <p:cNvSpPr>
              <a:spLocks noChangeArrowheads="1"/>
            </p:cNvSpPr>
            <p:nvPr/>
          </p:nvSpPr>
          <p:spPr bwMode="auto">
            <a:xfrm>
              <a:off x="2400" y="3504"/>
              <a:ext cx="336" cy="33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2457" y="3539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  <a:latin typeface=".VnArial" pitchFamily="34" charset="0"/>
                </a:rPr>
                <a:t>C</a:t>
              </a: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38200" y="2033407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</a:rPr>
              <a:t>Quy</a:t>
            </a:r>
            <a:r>
              <a:rPr lang="en-US" sz="2000" dirty="0">
                <a:latin typeface=".VnArial" pitchFamily="34" charset="0"/>
              </a:rPr>
              <a:t> t¾c: SGK / </a:t>
            </a:r>
            <a:r>
              <a:rPr lang="en-US" sz="2000" dirty="0" err="1">
                <a:latin typeface=".VnArial" pitchFamily="34" charset="0"/>
              </a:rPr>
              <a:t>trang</a:t>
            </a:r>
            <a:r>
              <a:rPr lang="en-US" sz="2000" dirty="0">
                <a:latin typeface=".VnArial" pitchFamily="34" charset="0"/>
              </a:rPr>
              <a:t> 75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76400" y="2490607"/>
            <a:ext cx="60198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   </a:t>
            </a:r>
            <a:r>
              <a:rPr lang="en-US" sz="2000" dirty="0" err="1">
                <a:latin typeface=".VnArial" pitchFamily="34" charset="0"/>
              </a:rPr>
              <a:t>Muèn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céng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sè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nguyªn</a:t>
            </a:r>
            <a:r>
              <a:rPr lang="en-US" sz="2000" dirty="0">
                <a:latin typeface=".VnArial" pitchFamily="34" charset="0"/>
              </a:rPr>
              <a:t> ©m, </a:t>
            </a:r>
            <a:r>
              <a:rPr lang="en-US" sz="2000" dirty="0" err="1">
                <a:latin typeface=".VnArial" pitchFamily="34" charset="0"/>
              </a:rPr>
              <a:t>ta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céng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gi</a:t>
            </a:r>
            <a:r>
              <a:rPr lang="en-US" sz="2000" dirty="0">
                <a:latin typeface=".VnArial" pitchFamily="34" charset="0"/>
              </a:rPr>
              <a:t>¸ </a:t>
            </a:r>
            <a:r>
              <a:rPr lang="en-US" sz="2000" dirty="0" err="1">
                <a:latin typeface=".VnArial" pitchFamily="34" charset="0"/>
              </a:rPr>
              <a:t>trÞ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tuyÖt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èi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cña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chóng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råi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Æt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dÊu</a:t>
            </a:r>
            <a:r>
              <a:rPr lang="en-US" sz="2000" dirty="0">
                <a:latin typeface=".VnArial" pitchFamily="34" charset="0"/>
              </a:rPr>
              <a:t> ( - ) </a:t>
            </a:r>
            <a:r>
              <a:rPr lang="en-US" sz="2000" dirty="0" err="1">
                <a:latin typeface=".VnArial" pitchFamily="34" charset="0"/>
              </a:rPr>
              <a:t>tr­íc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kÕt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qu</a:t>
            </a:r>
            <a:r>
              <a:rPr lang="en-US" sz="2000" dirty="0">
                <a:latin typeface=".VnArial" pitchFamily="34" charset="0"/>
              </a:rPr>
              <a:t>¶.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806244" y="768836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TiÕt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44.  </a:t>
            </a: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Bµi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4: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Céng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sè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nguyªn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cïng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dÊu</a:t>
            </a:r>
            <a:endParaRPr lang="en-US" sz="2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88284" y="1526122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2.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©m</a:t>
            </a: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486696" y="1116547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1.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d­¬ng</a:t>
            </a:r>
            <a:endParaRPr lang="en-US" sz="2000" b="1" dirty="0">
              <a:latin typeface=".Vn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hlink"/>
                </a:solidFill>
                <a:latin typeface=".VnArial NarrowH" pitchFamily="34" charset="0"/>
              </a:rPr>
              <a:t>H­íng</a:t>
            </a:r>
            <a:r>
              <a:rPr lang="en-US" sz="2000" b="1" dirty="0">
                <a:solidFill>
                  <a:schemeClr val="hlink"/>
                </a:solidFill>
                <a:latin typeface=".VnArial NarrowH" pitchFamily="34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.VnArial NarrowH" pitchFamily="34" charset="0"/>
              </a:rPr>
              <a:t>dÉn</a:t>
            </a:r>
            <a:r>
              <a:rPr lang="en-US" sz="2000" b="1" dirty="0">
                <a:solidFill>
                  <a:schemeClr val="hlink"/>
                </a:solidFill>
                <a:latin typeface=".VnArial NarrowH" pitchFamily="34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.VnArial NarrowH" pitchFamily="34" charset="0"/>
              </a:rPr>
              <a:t>vÒ</a:t>
            </a:r>
            <a:r>
              <a:rPr lang="en-US" sz="2000" b="1" dirty="0">
                <a:solidFill>
                  <a:schemeClr val="hlink"/>
                </a:solidFill>
                <a:latin typeface=".VnArial NarrowH" pitchFamily="34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.VnArial NarrowH" pitchFamily="34" charset="0"/>
              </a:rPr>
              <a:t>nh</a:t>
            </a:r>
            <a:r>
              <a:rPr lang="en-US" sz="2000" b="1" dirty="0">
                <a:solidFill>
                  <a:schemeClr val="hlink"/>
                </a:solidFill>
                <a:latin typeface=".VnArial NarrowH" pitchFamily="34" charset="0"/>
              </a:rPr>
              <a:t>µ</a:t>
            </a:r>
            <a:r>
              <a:rPr lang="en-US" sz="2000" b="1" dirty="0">
                <a:solidFill>
                  <a:srgbClr val="993300"/>
                </a:solidFill>
                <a:latin typeface=".VnArial NarrowH" pitchFamily="34" charset="0"/>
              </a:rPr>
              <a:t>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dirty="0" err="1">
                <a:latin typeface=".VnArial" pitchFamily="34" charset="0"/>
              </a:rPr>
              <a:t>Häc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thuéc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quy</a:t>
            </a:r>
            <a:r>
              <a:rPr lang="en-US" sz="2000" dirty="0">
                <a:latin typeface=".VnArial" pitchFamily="34" charset="0"/>
              </a:rPr>
              <a:t> t¾c </a:t>
            </a:r>
            <a:r>
              <a:rPr lang="en-US" sz="2000" dirty="0" err="1">
                <a:latin typeface=".VnArial" pitchFamily="34" charset="0"/>
              </a:rPr>
              <a:t>céng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sè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nguyªn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cïng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dÊu</a:t>
            </a:r>
            <a:endParaRPr lang="en-US" sz="2000" dirty="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dirty="0" err="1">
                <a:latin typeface=".VnArial" pitchFamily="34" charset="0"/>
              </a:rPr>
              <a:t>VËn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dông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quy</a:t>
            </a:r>
            <a:r>
              <a:rPr lang="en-US" sz="2000" dirty="0">
                <a:latin typeface=".VnArial" pitchFamily="34" charset="0"/>
              </a:rPr>
              <a:t> t¾c </a:t>
            </a:r>
            <a:r>
              <a:rPr lang="en-US" sz="2000" dirty="0" err="1">
                <a:latin typeface=".VnArial" pitchFamily="34" charset="0"/>
              </a:rPr>
              <a:t>lµm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c¸c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bµi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tËp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trong</a:t>
            </a:r>
            <a:r>
              <a:rPr lang="en-US" sz="2000" dirty="0">
                <a:latin typeface=".VnArial" pitchFamily="34" charset="0"/>
              </a:rPr>
              <a:t> SGK vµ SBT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.VnArial" pitchFamily="34" charset="0"/>
              </a:rPr>
              <a:t>- </a:t>
            </a:r>
            <a:r>
              <a:rPr lang="en-US" sz="2000" b="1" i="1" dirty="0" err="1">
                <a:latin typeface=".VnArial" pitchFamily="34" charset="0"/>
              </a:rPr>
              <a:t>Lµm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bµi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to¸n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sau</a:t>
            </a:r>
            <a:r>
              <a:rPr lang="en-US" sz="2000" b="1" i="1" dirty="0">
                <a:latin typeface=".VnArial" pitchFamily="34" charset="0"/>
              </a:rPr>
              <a:t>: </a:t>
            </a:r>
            <a:r>
              <a:rPr lang="en-US" sz="2000" b="1" i="1" dirty="0" err="1">
                <a:latin typeface=".VnArial" pitchFamily="34" charset="0"/>
              </a:rPr>
              <a:t>NhiÖt</a:t>
            </a:r>
            <a:r>
              <a:rPr lang="en-US" sz="2000" b="1" i="1" dirty="0">
                <a:latin typeface=".VnArial" pitchFamily="34" charset="0"/>
              </a:rPr>
              <a:t> ®é </a:t>
            </a:r>
            <a:r>
              <a:rPr lang="en-US" sz="2000" b="1" i="1" dirty="0" err="1">
                <a:latin typeface=".VnArial" pitchFamily="34" charset="0"/>
              </a:rPr>
              <a:t>buæi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tr­a</a:t>
            </a:r>
            <a:r>
              <a:rPr lang="en-US" sz="2000" b="1" i="1" dirty="0">
                <a:latin typeface=".VnArial" pitchFamily="34" charset="0"/>
              </a:rPr>
              <a:t> t¹i </a:t>
            </a:r>
            <a:r>
              <a:rPr lang="en-US" sz="2000" b="1" i="1" dirty="0" err="1">
                <a:latin typeface=".VnArial" pitchFamily="34" charset="0"/>
              </a:rPr>
              <a:t>Lu©n</a:t>
            </a:r>
            <a:r>
              <a:rPr lang="en-US" sz="2000" b="1" i="1" dirty="0">
                <a:latin typeface=".VnArial" pitchFamily="34" charset="0"/>
              </a:rPr>
              <a:t> §«n ( </a:t>
            </a:r>
            <a:r>
              <a:rPr lang="en-US" sz="2000" b="1" i="1" dirty="0" err="1">
                <a:latin typeface=".VnArial" pitchFamily="34" charset="0"/>
              </a:rPr>
              <a:t>Anh</a:t>
            </a:r>
            <a:r>
              <a:rPr lang="en-US" sz="2000" b="1" i="1" dirty="0">
                <a:latin typeface=".VnArial" pitchFamily="34" charset="0"/>
              </a:rPr>
              <a:t>) lµ 4</a:t>
            </a:r>
            <a:r>
              <a:rPr lang="en-US" sz="2000" b="1" i="1" baseline="30000" dirty="0">
                <a:latin typeface=".VnArial" pitchFamily="34" charset="0"/>
              </a:rPr>
              <a:t>0</a:t>
            </a:r>
            <a:r>
              <a:rPr lang="en-US" sz="2000" b="1" i="1" dirty="0">
                <a:latin typeface=".VnArial" pitchFamily="34" charset="0"/>
              </a:rPr>
              <a:t>C. </a:t>
            </a:r>
            <a:r>
              <a:rPr lang="en-US" sz="2000" b="1" i="1" dirty="0" err="1">
                <a:latin typeface=".VnArial" pitchFamily="34" charset="0"/>
              </a:rPr>
              <a:t>Khi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vÒ</a:t>
            </a:r>
            <a:r>
              <a:rPr lang="en-US" sz="2000" b="1" i="1" dirty="0">
                <a:latin typeface=".VnArial" pitchFamily="34" charset="0"/>
              </a:rPr>
              <a:t> ®ªm, </a:t>
            </a:r>
            <a:r>
              <a:rPr lang="en-US" sz="2000" b="1" i="1" dirty="0" err="1">
                <a:latin typeface=".VnArial" pitchFamily="34" charset="0"/>
              </a:rPr>
              <a:t>nhiÖt</a:t>
            </a:r>
            <a:r>
              <a:rPr lang="en-US" sz="2000" b="1" i="1" dirty="0">
                <a:latin typeface=".VnArial" pitchFamily="34" charset="0"/>
              </a:rPr>
              <a:t> ®é </a:t>
            </a:r>
            <a:r>
              <a:rPr lang="en-US" sz="2000" b="1" i="1" dirty="0" err="1">
                <a:latin typeface=".VnArial" pitchFamily="34" charset="0"/>
              </a:rPr>
              <a:t>gi¶m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xuèng</a:t>
            </a:r>
            <a:r>
              <a:rPr lang="en-US" sz="2000" b="1" i="1" dirty="0">
                <a:latin typeface=".VnArial" pitchFamily="34" charset="0"/>
              </a:rPr>
              <a:t> 11</a:t>
            </a:r>
            <a:r>
              <a:rPr lang="en-US" sz="2000" b="1" i="1" baseline="30000" dirty="0">
                <a:latin typeface=".VnArial" pitchFamily="34" charset="0"/>
              </a:rPr>
              <a:t>0</a:t>
            </a:r>
            <a:r>
              <a:rPr lang="en-US" sz="2000" b="1" i="1" dirty="0">
                <a:latin typeface=".VnArial" pitchFamily="34" charset="0"/>
              </a:rPr>
              <a:t>C so </a:t>
            </a:r>
            <a:r>
              <a:rPr lang="en-US" sz="2000" b="1" i="1" dirty="0" err="1">
                <a:latin typeface=".VnArial" pitchFamily="34" charset="0"/>
              </a:rPr>
              <a:t>víi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buæi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tr­a</a:t>
            </a:r>
            <a:r>
              <a:rPr lang="en-US" sz="2000" b="1" i="1" dirty="0">
                <a:latin typeface=".VnArial" pitchFamily="34" charset="0"/>
              </a:rPr>
              <a:t>. </a:t>
            </a:r>
            <a:r>
              <a:rPr lang="en-US" sz="2000" b="1" i="1" dirty="0" err="1">
                <a:latin typeface=".VnArial" pitchFamily="34" charset="0"/>
              </a:rPr>
              <a:t>Hái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vÒ</a:t>
            </a:r>
            <a:r>
              <a:rPr lang="en-US" sz="2000" b="1" i="1" dirty="0">
                <a:latin typeface=".VnArial" pitchFamily="34" charset="0"/>
              </a:rPr>
              <a:t> ®ªm, </a:t>
            </a:r>
            <a:r>
              <a:rPr lang="en-US" sz="2000" b="1" i="1" dirty="0" err="1">
                <a:latin typeface=".VnArial" pitchFamily="34" charset="0"/>
              </a:rPr>
              <a:t>nhiÖt</a:t>
            </a:r>
            <a:r>
              <a:rPr lang="en-US" sz="2000" b="1" i="1" dirty="0">
                <a:latin typeface=".VnArial" pitchFamily="34" charset="0"/>
              </a:rPr>
              <a:t> ®é ë </a:t>
            </a:r>
            <a:r>
              <a:rPr lang="en-US" sz="2000" b="1" i="1" dirty="0" err="1">
                <a:latin typeface=".VnArial" pitchFamily="34" charset="0"/>
              </a:rPr>
              <a:t>Lu©n</a:t>
            </a:r>
            <a:r>
              <a:rPr lang="en-US" sz="2000" b="1" i="1" dirty="0">
                <a:latin typeface=".VnArial" pitchFamily="34" charset="0"/>
              </a:rPr>
              <a:t> §«n lµ </a:t>
            </a:r>
            <a:r>
              <a:rPr lang="en-US" sz="2000" b="1" i="1" dirty="0" err="1">
                <a:latin typeface=".VnArial" pitchFamily="34" charset="0"/>
              </a:rPr>
              <a:t>bao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nhiªu</a:t>
            </a:r>
            <a:r>
              <a:rPr lang="en-US" sz="2000" b="1" i="1" dirty="0">
                <a:latin typeface=".VnArial" pitchFamily="34" charset="0"/>
              </a:rPr>
              <a:t> ®é C?</a:t>
            </a: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2209800" y="4152900"/>
            <a:ext cx="0" cy="658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H="1">
            <a:off x="2209800" y="4724400"/>
            <a:ext cx="4649788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4289425" y="4724400"/>
            <a:ext cx="641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 dirty="0">
                <a:latin typeface=".VnArial" pitchFamily="34" charset="0"/>
              </a:rPr>
              <a:t>11</a:t>
            </a: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H="1">
            <a:off x="2209800" y="4192588"/>
            <a:ext cx="2936875" cy="476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3810000" y="3810000"/>
            <a:ext cx="4810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5251450" y="3884613"/>
            <a:ext cx="1682750" cy="915987"/>
            <a:chOff x="3308" y="3167"/>
            <a:chExt cx="1060" cy="577"/>
          </a:xfrm>
        </p:grpSpPr>
        <p:sp>
          <p:nvSpPr>
            <p:cNvPr id="12" name="Line 31"/>
            <p:cNvSpPr>
              <a:spLocks noChangeShapeType="1"/>
            </p:cNvSpPr>
            <p:nvPr/>
          </p:nvSpPr>
          <p:spPr bwMode="auto">
            <a:xfrm>
              <a:off x="4356" y="3328"/>
              <a:ext cx="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3308" y="3407"/>
              <a:ext cx="10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3652" y="3167"/>
              <a:ext cx="40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2000">
                  <a:latin typeface=".VnArial" pitchFamily="34" charset="0"/>
                </a:rPr>
                <a:t>4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762000" y="4225925"/>
            <a:ext cx="7696200" cy="558800"/>
            <a:chOff x="480" y="3370"/>
            <a:chExt cx="4848" cy="352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80" y="3503"/>
              <a:ext cx="48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81" y="3449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850" y="3451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120" y="3453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389" y="3456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1658" y="3454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1928" y="3441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2197" y="3441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466" y="3441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736" y="3449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005" y="3445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3274" y="3445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544" y="3445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813" y="3454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082" y="3454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352" y="3436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4621" y="3445"/>
              <a:ext cx="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3270" y="3370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995" y="353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-8</a:t>
              </a:r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1305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-7</a:t>
              </a: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1554" y="351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-6</a:t>
              </a:r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182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-5</a:t>
              </a: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2038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-4</a:t>
              </a:r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230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-3</a:t>
              </a:r>
            </a:p>
          </p:txBody>
        </p:sp>
        <p:sp>
          <p:nvSpPr>
            <p:cNvPr id="40" name="Text Box 47"/>
            <p:cNvSpPr txBox="1">
              <a:spLocks noChangeArrowheads="1"/>
            </p:cNvSpPr>
            <p:nvPr/>
          </p:nvSpPr>
          <p:spPr bwMode="auto">
            <a:xfrm>
              <a:off x="2609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-2</a:t>
              </a:r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2893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-1</a:t>
              </a:r>
            </a:p>
          </p:txBody>
        </p:sp>
        <p:sp>
          <p:nvSpPr>
            <p:cNvPr id="42" name="Text Box 49"/>
            <p:cNvSpPr txBox="1">
              <a:spLocks noChangeArrowheads="1"/>
            </p:cNvSpPr>
            <p:nvPr/>
          </p:nvSpPr>
          <p:spPr bwMode="auto">
            <a:xfrm>
              <a:off x="3159" y="349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b="1">
                  <a:latin typeface=".VnArial" pitchFamily="34" charset="0"/>
                </a:rPr>
                <a:t>0</a:t>
              </a:r>
            </a:p>
          </p:txBody>
        </p:sp>
        <p:sp>
          <p:nvSpPr>
            <p:cNvPr id="43" name="Text Box 50"/>
            <p:cNvSpPr txBox="1">
              <a:spLocks noChangeArrowheads="1"/>
            </p:cNvSpPr>
            <p:nvPr/>
          </p:nvSpPr>
          <p:spPr bwMode="auto">
            <a:xfrm>
              <a:off x="343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1</a:t>
              </a:r>
            </a:p>
          </p:txBody>
        </p:sp>
        <p:sp>
          <p:nvSpPr>
            <p:cNvPr id="44" name="Text Box 51"/>
            <p:cNvSpPr txBox="1">
              <a:spLocks noChangeArrowheads="1"/>
            </p:cNvSpPr>
            <p:nvPr/>
          </p:nvSpPr>
          <p:spPr bwMode="auto">
            <a:xfrm>
              <a:off x="3709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2</a:t>
              </a:r>
            </a:p>
          </p:txBody>
        </p:sp>
        <p:sp>
          <p:nvSpPr>
            <p:cNvPr id="45" name="Text Box 52"/>
            <p:cNvSpPr txBox="1">
              <a:spLocks noChangeArrowheads="1"/>
            </p:cNvSpPr>
            <p:nvPr/>
          </p:nvSpPr>
          <p:spPr bwMode="auto">
            <a:xfrm>
              <a:off x="3979" y="350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3</a:t>
              </a:r>
            </a:p>
          </p:txBody>
        </p:sp>
        <p:sp>
          <p:nvSpPr>
            <p:cNvPr id="46" name="Text Box 53"/>
            <p:cNvSpPr txBox="1">
              <a:spLocks noChangeArrowheads="1"/>
            </p:cNvSpPr>
            <p:nvPr/>
          </p:nvSpPr>
          <p:spPr bwMode="auto">
            <a:xfrm>
              <a:off x="4310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4</a:t>
              </a:r>
            </a:p>
          </p:txBody>
        </p:sp>
        <p:sp>
          <p:nvSpPr>
            <p:cNvPr id="47" name="Text Box 54"/>
            <p:cNvSpPr txBox="1">
              <a:spLocks noChangeArrowheads="1"/>
            </p:cNvSpPr>
            <p:nvPr/>
          </p:nvSpPr>
          <p:spPr bwMode="auto">
            <a:xfrm>
              <a:off x="4569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ee"/>
          <p:cNvSpPr>
            <a:spLocks noEditPoints="1" noChangeArrowheads="1"/>
          </p:cNvSpPr>
          <p:nvPr/>
        </p:nvSpPr>
        <p:spPr bwMode="auto">
          <a:xfrm>
            <a:off x="1331913" y="827088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09109" y="1341438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99"/>
                </a:solidFill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6" name="Tree"/>
          <p:cNvSpPr>
            <a:spLocks noEditPoints="1" noChangeArrowheads="1"/>
          </p:cNvSpPr>
          <p:nvPr/>
        </p:nvSpPr>
        <p:spPr bwMode="auto">
          <a:xfrm>
            <a:off x="3841750" y="836613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33694" y="1350963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99"/>
                </a:solidFill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8" name="Tree"/>
          <p:cNvSpPr>
            <a:spLocks noEditPoints="1" noChangeArrowheads="1"/>
          </p:cNvSpPr>
          <p:nvPr/>
        </p:nvSpPr>
        <p:spPr bwMode="auto">
          <a:xfrm>
            <a:off x="6434138" y="765175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26082" y="1279525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2000" y="28194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.VnArial" pitchFamily="34" charset="0"/>
                <a:cs typeface="Arial" charset="0"/>
              </a:rPr>
              <a:t>Em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 smtClean="0">
                <a:latin typeface=".VnArial" pitchFamily="34" charset="0"/>
                <a:cs typeface="Arial" charset="0"/>
              </a:rPr>
              <a:t>nªu</a:t>
            </a:r>
            <a:r>
              <a:rPr lang="en-US" sz="2400" dirty="0" smtClean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 smtClean="0">
                <a:latin typeface=".VnArial" pitchFamily="34" charset="0"/>
                <a:cs typeface="Arial" charset="0"/>
              </a:rPr>
              <a:t>nhËn</a:t>
            </a:r>
            <a:r>
              <a:rPr lang="en-US" sz="2400" dirty="0" smtClean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 smtClean="0">
                <a:latin typeface=".VnArial" pitchFamily="34" charset="0"/>
                <a:cs typeface="Arial" charset="0"/>
              </a:rPr>
              <a:t>xÐt</a:t>
            </a:r>
            <a:r>
              <a:rPr lang="en-US" sz="2400" dirty="0" smtClean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vÒ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kÕt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qña</a:t>
            </a:r>
            <a:r>
              <a:rPr lang="en-US" sz="2400" dirty="0">
                <a:latin typeface=".VnArial" pitchFamily="34" charset="0"/>
                <a:cs typeface="Arial" charset="0"/>
              </a:rPr>
              <a:t>  </a:t>
            </a:r>
            <a:r>
              <a:rPr lang="en-US" sz="2400" dirty="0" err="1">
                <a:latin typeface=".VnArial" pitchFamily="34" charset="0"/>
                <a:cs typeface="Arial" charset="0"/>
              </a:rPr>
              <a:t>tæng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cña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hai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sè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nguyªn</a:t>
            </a:r>
            <a:r>
              <a:rPr lang="en-US" sz="2400" dirty="0">
                <a:latin typeface=".VnArial" pitchFamily="34" charset="0"/>
                <a:cs typeface="Arial" charset="0"/>
              </a:rPr>
              <a:t> ©m, </a:t>
            </a:r>
            <a:r>
              <a:rPr lang="en-US" sz="2400" dirty="0" err="1">
                <a:latin typeface=".VnArial" pitchFamily="34" charset="0"/>
                <a:cs typeface="Arial" charset="0"/>
              </a:rPr>
              <a:t>tæng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cña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hai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sè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nguyªn</a:t>
            </a:r>
            <a:r>
              <a:rPr lang="en-US" sz="2400" dirty="0">
                <a:latin typeface=".VnArial" pitchFamily="34" charset="0"/>
                <a:cs typeface="Arial" charset="0"/>
              </a:rPr>
              <a:t> </a:t>
            </a:r>
            <a:r>
              <a:rPr lang="en-US" sz="2400" dirty="0" err="1">
                <a:latin typeface=".VnArial" pitchFamily="34" charset="0"/>
                <a:cs typeface="Arial" charset="0"/>
              </a:rPr>
              <a:t>d­¬ng</a:t>
            </a:r>
            <a:endParaRPr lang="en-US" sz="2400" dirty="0">
              <a:latin typeface=".VnArial" pitchFamily="34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20725" y="36703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Tæng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cña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hai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sè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nguyªn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©m lµ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mét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sè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nguyªn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©m,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Tæng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hai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sè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nguyªn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d­¬ng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lµ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mét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sè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nguyªn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.VnArial" pitchFamily="34" charset="0"/>
              </a:rPr>
              <a:t>d­¬ng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.Vn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667000" y="304800"/>
            <a:ext cx="3810000" cy="3968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.VnArial NarrowH" pitchFamily="34" charset="0"/>
              </a:rPr>
              <a:t>Vui nhËn quµ tõ ¤ng giµ Noel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172496" y="4800600"/>
            <a:ext cx="7543800" cy="1143000"/>
          </a:xfrm>
          <a:prstGeom prst="cloudCallout">
            <a:avLst>
              <a:gd name="adj1" fmla="val -35394"/>
              <a:gd name="adj2" fmla="val 94861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B¹n 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tr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¶ 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lêi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rÊt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tèt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, ban 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xøng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®¸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ng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nhËn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®­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îc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mét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®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iÓm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10 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tõ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«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ng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.VnArial" pitchFamily="34" charset="0"/>
              </a:rPr>
              <a:t>gi</a:t>
            </a:r>
            <a:r>
              <a:rPr lang="en-US" sz="2200" dirty="0">
                <a:solidFill>
                  <a:srgbClr val="FF0000"/>
                </a:solidFill>
                <a:latin typeface=".VnArial" pitchFamily="34" charset="0"/>
              </a:rPr>
              <a:t>µ Noel</a:t>
            </a:r>
          </a:p>
          <a:p>
            <a:pPr algn="ctr" eaLnBrk="1" hangingPunct="1"/>
            <a:endParaRPr lang="en-US" sz="2200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14" name="Picture 9" descr="santwav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4864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ee"/>
          <p:cNvSpPr>
            <a:spLocks noEditPoints="1" noChangeArrowheads="1"/>
          </p:cNvSpPr>
          <p:nvPr/>
        </p:nvSpPr>
        <p:spPr bwMode="auto">
          <a:xfrm>
            <a:off x="1331913" y="827088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79613" y="1341438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99"/>
                </a:solidFill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6" name="Tree"/>
          <p:cNvSpPr>
            <a:spLocks noEditPoints="1" noChangeArrowheads="1"/>
          </p:cNvSpPr>
          <p:nvPr/>
        </p:nvSpPr>
        <p:spPr bwMode="auto">
          <a:xfrm>
            <a:off x="3841750" y="836613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89450" y="1350963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99"/>
                </a:solidFill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8" name="Tree"/>
          <p:cNvSpPr>
            <a:spLocks noEditPoints="1" noChangeArrowheads="1"/>
          </p:cNvSpPr>
          <p:nvPr/>
        </p:nvSpPr>
        <p:spPr bwMode="auto">
          <a:xfrm>
            <a:off x="6434138" y="765175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81838" y="1279525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2000" y="28194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  <a:cs typeface="Arial" charset="0"/>
              </a:rPr>
              <a:t>Em</a:t>
            </a:r>
            <a:r>
              <a:rPr lang="en-US" sz="2000" dirty="0">
                <a:latin typeface=".VnArial" pitchFamily="34" charset="0"/>
                <a:cs typeface="Arial" charset="0"/>
              </a:rPr>
              <a:t> </a:t>
            </a:r>
            <a:r>
              <a:rPr lang="en-US" sz="2000" dirty="0" err="1">
                <a:latin typeface=".VnArial" pitchFamily="34" charset="0"/>
                <a:cs typeface="Arial" charset="0"/>
              </a:rPr>
              <a:t>h·y</a:t>
            </a:r>
            <a:r>
              <a:rPr lang="en-US" sz="2000" dirty="0">
                <a:latin typeface=".VnArial" pitchFamily="34" charset="0"/>
                <a:cs typeface="Arial" charset="0"/>
              </a:rPr>
              <a:t> </a:t>
            </a:r>
            <a:r>
              <a:rPr lang="en-US" sz="2000" dirty="0" err="1">
                <a:latin typeface=".VnArial" pitchFamily="34" charset="0"/>
                <a:cs typeface="Arial" charset="0"/>
              </a:rPr>
              <a:t>tÝnh</a:t>
            </a:r>
            <a:r>
              <a:rPr lang="en-US" sz="2000" dirty="0">
                <a:latin typeface=".VnArial" pitchFamily="34" charset="0"/>
                <a:cs typeface="Arial" charset="0"/>
              </a:rPr>
              <a:t> </a:t>
            </a:r>
            <a:r>
              <a:rPr lang="en-US" sz="2000" dirty="0" err="1">
                <a:latin typeface=".VnArial" pitchFamily="34" charset="0"/>
                <a:cs typeface="Arial" charset="0"/>
              </a:rPr>
              <a:t>kÕt</a:t>
            </a:r>
            <a:r>
              <a:rPr lang="en-US" sz="2000" dirty="0">
                <a:latin typeface=".VnArial" pitchFamily="34" charset="0"/>
                <a:cs typeface="Arial" charset="0"/>
              </a:rPr>
              <a:t> </a:t>
            </a:r>
            <a:r>
              <a:rPr lang="en-US" sz="2000" dirty="0" err="1">
                <a:latin typeface=".VnArial" pitchFamily="34" charset="0"/>
                <a:cs typeface="Arial" charset="0"/>
              </a:rPr>
              <a:t>qu</a:t>
            </a:r>
            <a:r>
              <a:rPr lang="en-US" sz="2000" dirty="0">
                <a:latin typeface=".VnArial" pitchFamily="34" charset="0"/>
                <a:cs typeface="Arial" charset="0"/>
              </a:rPr>
              <a:t>¶ </a:t>
            </a:r>
            <a:r>
              <a:rPr lang="en-US" sz="2000" dirty="0" err="1">
                <a:latin typeface=".VnArial" pitchFamily="34" charset="0"/>
                <a:cs typeface="Arial" charset="0"/>
              </a:rPr>
              <a:t>cña</a:t>
            </a:r>
            <a:r>
              <a:rPr lang="en-US" sz="2000" dirty="0">
                <a:latin typeface=".VnArial" pitchFamily="34" charset="0"/>
                <a:cs typeface="Arial" charset="0"/>
              </a:rPr>
              <a:t> </a:t>
            </a:r>
            <a:r>
              <a:rPr lang="en-US" sz="2000" dirty="0" err="1">
                <a:latin typeface=".VnArial" pitchFamily="34" charset="0"/>
                <a:cs typeface="Arial" charset="0"/>
              </a:rPr>
              <a:t>phÐp</a:t>
            </a:r>
            <a:r>
              <a:rPr lang="en-US" sz="2000" dirty="0">
                <a:latin typeface=".VnArial" pitchFamily="34" charset="0"/>
                <a:cs typeface="Arial" charset="0"/>
              </a:rPr>
              <a:t> </a:t>
            </a:r>
            <a:r>
              <a:rPr lang="en-US" sz="2000" dirty="0" err="1">
                <a:latin typeface=".VnArial" pitchFamily="34" charset="0"/>
                <a:cs typeface="Arial" charset="0"/>
              </a:rPr>
              <a:t>tÝnh</a:t>
            </a:r>
            <a:r>
              <a:rPr lang="en-US" sz="2000" dirty="0" smtClean="0">
                <a:latin typeface=".VnArial" pitchFamily="34" charset="0"/>
                <a:cs typeface="Arial" charset="0"/>
              </a:rPr>
              <a:t>: (-2) </a:t>
            </a:r>
            <a:r>
              <a:rPr lang="en-US" sz="2000" dirty="0">
                <a:latin typeface=".VnArial" pitchFamily="34" charset="0"/>
                <a:cs typeface="Arial" charset="0"/>
              </a:rPr>
              <a:t>+ (-</a:t>
            </a:r>
            <a:r>
              <a:rPr lang="en-US" sz="2000" dirty="0" smtClean="0">
                <a:latin typeface=".VnArial" pitchFamily="34" charset="0"/>
                <a:cs typeface="Arial" charset="0"/>
              </a:rPr>
              <a:t>3) </a:t>
            </a:r>
            <a:r>
              <a:rPr lang="en-US" sz="2000" dirty="0">
                <a:latin typeface=".VnArial" pitchFamily="34" charset="0"/>
                <a:cs typeface="Arial" charset="0"/>
              </a:rPr>
              <a:t>+ (- </a:t>
            </a:r>
            <a:r>
              <a:rPr lang="en-US" sz="2000" dirty="0" smtClean="0">
                <a:latin typeface=".VnArial" pitchFamily="34" charset="0"/>
                <a:cs typeface="Arial" charset="0"/>
              </a:rPr>
              <a:t>4)</a:t>
            </a:r>
            <a:endParaRPr lang="en-US" sz="2000" dirty="0">
              <a:latin typeface=".VnArial" pitchFamily="34" charset="0"/>
              <a:cs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19400" y="304800"/>
            <a:ext cx="3810000" cy="3968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.VnArial NarrowH" pitchFamily="34" charset="0"/>
              </a:rPr>
              <a:t>Vui nhËn quµ t­  ¤ng giµ Noel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990600" y="4191000"/>
            <a:ext cx="7620000" cy="1371600"/>
          </a:xfrm>
          <a:prstGeom prst="cloudCallout">
            <a:avLst>
              <a:gd name="adj1" fmla="val -41935"/>
              <a:gd name="adj2" fmla="val 84028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.VnArial" pitchFamily="34" charset="0"/>
              </a:rPr>
              <a:t>B¹n tÝnh rÊt tèt, b¹n xøng ®¸ng nhËn ®­îc mét trµng ph¸o tay do «ng giµ Noel nhê c¸c b¹n trong líp göi tíi b¹n</a:t>
            </a:r>
          </a:p>
          <a:p>
            <a:pPr algn="ctr" eaLnBrk="1" hangingPunct="1"/>
            <a:endParaRPr lang="en-US" sz="200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3400" y="3429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chemeClr val="hlink"/>
                </a:solidFill>
                <a:latin typeface=".VnArial" pitchFamily="34" charset="0"/>
              </a:rPr>
              <a:t>KÕt</a:t>
            </a:r>
            <a:r>
              <a:rPr lang="en-US" sz="2000" dirty="0">
                <a:solidFill>
                  <a:schemeClr val="hlink"/>
                </a:solidFill>
                <a:latin typeface=".VnArial" pitchFamily="34" charset="0"/>
              </a:rPr>
              <a:t> </a:t>
            </a:r>
            <a:r>
              <a:rPr lang="en-US" sz="2000" dirty="0" err="1">
                <a:solidFill>
                  <a:schemeClr val="hlink"/>
                </a:solidFill>
                <a:latin typeface=".VnArial" pitchFamily="34" charset="0"/>
              </a:rPr>
              <a:t>qu</a:t>
            </a:r>
            <a:r>
              <a:rPr lang="en-US" sz="2000" dirty="0">
                <a:solidFill>
                  <a:schemeClr val="hlink"/>
                </a:solidFill>
                <a:latin typeface=".VnArial" pitchFamily="34" charset="0"/>
              </a:rPr>
              <a:t>¶: </a:t>
            </a:r>
            <a:r>
              <a:rPr lang="en-US" sz="2000" dirty="0" smtClean="0">
                <a:solidFill>
                  <a:schemeClr val="hlink"/>
                </a:solidFill>
                <a:latin typeface=".VnArial" pitchFamily="34" charset="0"/>
              </a:rPr>
              <a:t>-9</a:t>
            </a:r>
            <a:endParaRPr lang="en-US" sz="2000" dirty="0">
              <a:solidFill>
                <a:schemeClr val="hlink"/>
              </a:solidFill>
              <a:latin typeface=".VnArial" pitchFamily="34" charset="0"/>
            </a:endParaRPr>
          </a:p>
        </p:txBody>
      </p:sp>
      <p:pic>
        <p:nvPicPr>
          <p:cNvPr id="14" name="Picture 9" descr="santwav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4864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ee"/>
          <p:cNvSpPr>
            <a:spLocks noEditPoints="1" noChangeArrowheads="1"/>
          </p:cNvSpPr>
          <p:nvPr/>
        </p:nvSpPr>
        <p:spPr bwMode="auto">
          <a:xfrm>
            <a:off x="1331913" y="827088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79613" y="1341438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7" name="Tree"/>
          <p:cNvSpPr>
            <a:spLocks noEditPoints="1" noChangeArrowheads="1"/>
          </p:cNvSpPr>
          <p:nvPr/>
        </p:nvSpPr>
        <p:spPr bwMode="auto">
          <a:xfrm>
            <a:off x="3841750" y="836613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89450" y="1350963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99"/>
                </a:solidFill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9" name="Tree"/>
          <p:cNvSpPr>
            <a:spLocks noEditPoints="1" noChangeArrowheads="1"/>
          </p:cNvSpPr>
          <p:nvPr/>
        </p:nvSpPr>
        <p:spPr bwMode="auto">
          <a:xfrm>
            <a:off x="6434138" y="765175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81838" y="1279525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43200" y="304800"/>
            <a:ext cx="3810000" cy="3968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.VnArial NarrowH" pitchFamily="34" charset="0"/>
              </a:rPr>
              <a:t>Vui nhËn quµ t­  ¤ng giµ Noel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76600" y="38862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.VnArial" pitchFamily="34" charset="0"/>
              </a:rPr>
              <a:t>KÕt qu¶: -9</a:t>
            </a:r>
            <a:r>
              <a:rPr lang="en-US" sz="2000" baseline="30000">
                <a:solidFill>
                  <a:schemeClr val="hlink"/>
                </a:solidFill>
                <a:latin typeface=".VnArial" pitchFamily="34" charset="0"/>
              </a:rPr>
              <a:t>0</a:t>
            </a:r>
            <a:r>
              <a:rPr lang="en-US" sz="2000">
                <a:solidFill>
                  <a:schemeClr val="hlink"/>
                </a:solidFill>
                <a:latin typeface=".VnArial" pitchFamily="34" charset="0"/>
              </a:rPr>
              <a:t>C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09600" y="2803525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</a:rPr>
              <a:t>NhiÖt</a:t>
            </a:r>
            <a:r>
              <a:rPr lang="en-US" sz="2000" dirty="0">
                <a:latin typeface=".VnArial" pitchFamily="34" charset="0"/>
              </a:rPr>
              <a:t> ®é </a:t>
            </a:r>
            <a:r>
              <a:rPr lang="en-US" sz="2000" dirty="0" err="1">
                <a:latin typeface=".VnArial" pitchFamily="34" charset="0"/>
              </a:rPr>
              <a:t>lóc</a:t>
            </a:r>
            <a:r>
              <a:rPr lang="en-US" sz="2000" dirty="0">
                <a:latin typeface=".VnArial" pitchFamily="34" charset="0"/>
              </a:rPr>
              <a:t> 6 </a:t>
            </a:r>
            <a:r>
              <a:rPr lang="en-US" sz="2000" dirty="0" err="1">
                <a:latin typeface=".VnArial" pitchFamily="34" charset="0"/>
              </a:rPr>
              <a:t>giê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tèi</a:t>
            </a:r>
            <a:r>
              <a:rPr lang="en-US" sz="2000" dirty="0">
                <a:latin typeface=".VnArial" pitchFamily="34" charset="0"/>
              </a:rPr>
              <a:t> t¹i </a:t>
            </a:r>
            <a:r>
              <a:rPr lang="en-US" sz="2000" dirty="0" err="1">
                <a:latin typeface=".VnArial" pitchFamily="34" charset="0"/>
              </a:rPr>
              <a:t>Pari</a:t>
            </a:r>
            <a:r>
              <a:rPr lang="en-US" sz="2000" dirty="0">
                <a:latin typeface=".VnArial" pitchFamily="34" charset="0"/>
              </a:rPr>
              <a:t> ( </a:t>
            </a:r>
            <a:r>
              <a:rPr lang="en-US" sz="2000" dirty="0" err="1">
                <a:latin typeface=".VnArial" pitchFamily="34" charset="0"/>
              </a:rPr>
              <a:t>Ph¸p</a:t>
            </a:r>
            <a:r>
              <a:rPr lang="en-US" sz="2000" dirty="0">
                <a:latin typeface=".VnArial" pitchFamily="34" charset="0"/>
              </a:rPr>
              <a:t>) lµ -2</a:t>
            </a:r>
            <a:r>
              <a:rPr lang="en-US" sz="2000" baseline="30000" dirty="0">
                <a:latin typeface=".VnArial" pitchFamily="34" charset="0"/>
              </a:rPr>
              <a:t>0</a:t>
            </a:r>
            <a:r>
              <a:rPr lang="en-US" sz="2000" dirty="0">
                <a:latin typeface=".VnArial" pitchFamily="34" charset="0"/>
              </a:rPr>
              <a:t>C. §</a:t>
            </a:r>
            <a:r>
              <a:rPr lang="en-US" sz="2000" dirty="0" err="1">
                <a:latin typeface=".VnArial" pitchFamily="34" charset="0"/>
              </a:rPr>
              <a:t>Õn</a:t>
            </a:r>
            <a:r>
              <a:rPr lang="en-US" sz="2000" dirty="0">
                <a:latin typeface=".VnArial" pitchFamily="34" charset="0"/>
              </a:rPr>
              <a:t> 8 </a:t>
            </a:r>
            <a:r>
              <a:rPr lang="en-US" sz="2000" dirty="0" err="1">
                <a:latin typeface=".VnArial" pitchFamily="34" charset="0"/>
              </a:rPr>
              <a:t>giê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tèi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nhiÖt</a:t>
            </a:r>
            <a:r>
              <a:rPr lang="en-US" sz="2000" dirty="0">
                <a:latin typeface=".VnArial" pitchFamily="34" charset="0"/>
              </a:rPr>
              <a:t> ®é </a:t>
            </a:r>
            <a:r>
              <a:rPr lang="en-US" sz="2000" dirty="0" err="1">
                <a:latin typeface=".VnArial" pitchFamily="34" charset="0"/>
              </a:rPr>
              <a:t>gi¶m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thªm</a:t>
            </a:r>
            <a:r>
              <a:rPr lang="en-US" sz="2000" dirty="0">
                <a:latin typeface=".VnArial" pitchFamily="34" charset="0"/>
              </a:rPr>
              <a:t> 3</a:t>
            </a:r>
            <a:r>
              <a:rPr lang="en-US" sz="2000" baseline="30000" dirty="0">
                <a:latin typeface=".VnArial" pitchFamily="34" charset="0"/>
              </a:rPr>
              <a:t>0</a:t>
            </a:r>
            <a:r>
              <a:rPr lang="en-US" sz="2000" dirty="0">
                <a:latin typeface=".VnArial" pitchFamily="34" charset="0"/>
              </a:rPr>
              <a:t>C, ®</a:t>
            </a:r>
            <a:r>
              <a:rPr lang="en-US" sz="2000" dirty="0" err="1">
                <a:latin typeface=".VnArial" pitchFamily="34" charset="0"/>
              </a:rPr>
              <a:t>Õn</a:t>
            </a:r>
            <a:r>
              <a:rPr lang="en-US" sz="2000" dirty="0">
                <a:latin typeface=".VnArial" pitchFamily="34" charset="0"/>
              </a:rPr>
              <a:t> 10 </a:t>
            </a:r>
            <a:r>
              <a:rPr lang="en-US" sz="2000" dirty="0" err="1">
                <a:latin typeface=".VnArial" pitchFamily="34" charset="0"/>
              </a:rPr>
              <a:t>giê</a:t>
            </a:r>
            <a:r>
              <a:rPr lang="en-US" sz="2000" dirty="0">
                <a:latin typeface=".VnArial" pitchFamily="34" charset="0"/>
              </a:rPr>
              <a:t> ®ªm </a:t>
            </a:r>
            <a:r>
              <a:rPr lang="en-US" sz="2000" dirty="0" err="1">
                <a:latin typeface=".VnArial" pitchFamily="34" charset="0"/>
              </a:rPr>
              <a:t>nhiÖt</a:t>
            </a:r>
            <a:r>
              <a:rPr lang="en-US" sz="2000" dirty="0">
                <a:latin typeface=".VnArial" pitchFamily="34" charset="0"/>
              </a:rPr>
              <a:t> ®é l¹i </a:t>
            </a:r>
            <a:r>
              <a:rPr lang="en-US" sz="2000" dirty="0" err="1">
                <a:latin typeface=".VnArial" pitchFamily="34" charset="0"/>
              </a:rPr>
              <a:t>gi¶m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thªm</a:t>
            </a:r>
            <a:r>
              <a:rPr lang="en-US" sz="2000" dirty="0">
                <a:latin typeface=".VnArial" pitchFamily="34" charset="0"/>
              </a:rPr>
              <a:t> 4</a:t>
            </a:r>
            <a:r>
              <a:rPr lang="en-US" sz="2000" baseline="30000" dirty="0">
                <a:latin typeface=".VnArial" pitchFamily="34" charset="0"/>
              </a:rPr>
              <a:t>0</a:t>
            </a:r>
            <a:r>
              <a:rPr lang="en-US" sz="2000" dirty="0">
                <a:latin typeface=".VnArial" pitchFamily="34" charset="0"/>
              </a:rPr>
              <a:t>C </a:t>
            </a:r>
            <a:r>
              <a:rPr lang="en-US" sz="2000" dirty="0" err="1">
                <a:latin typeface=".VnArial" pitchFamily="34" charset="0"/>
              </a:rPr>
              <a:t>n÷a</a:t>
            </a:r>
            <a:r>
              <a:rPr lang="en-US" sz="2000" dirty="0">
                <a:latin typeface=".VnArial" pitchFamily="34" charset="0"/>
              </a:rPr>
              <a:t>. </a:t>
            </a:r>
            <a:r>
              <a:rPr lang="en-US" sz="2000" dirty="0" err="1">
                <a:latin typeface=".VnArial" pitchFamily="34" charset="0"/>
              </a:rPr>
              <a:t>Hái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nhiÖt</a:t>
            </a:r>
            <a:r>
              <a:rPr lang="en-US" sz="2000" dirty="0">
                <a:latin typeface=".VnArial" pitchFamily="34" charset="0"/>
              </a:rPr>
              <a:t> ®é </a:t>
            </a:r>
            <a:r>
              <a:rPr lang="en-US" sz="2000" dirty="0" err="1">
                <a:latin typeface=".VnArial" pitchFamily="34" charset="0"/>
              </a:rPr>
              <a:t>lóc</a:t>
            </a:r>
            <a:r>
              <a:rPr lang="en-US" sz="2000" dirty="0">
                <a:latin typeface=".VnArial" pitchFamily="34" charset="0"/>
              </a:rPr>
              <a:t> 10 </a:t>
            </a:r>
            <a:r>
              <a:rPr lang="en-US" sz="2000" dirty="0" err="1">
                <a:latin typeface=".VnArial" pitchFamily="34" charset="0"/>
              </a:rPr>
              <a:t>giê</a:t>
            </a:r>
            <a:r>
              <a:rPr lang="en-US" sz="2000" dirty="0">
                <a:latin typeface=".VnArial" pitchFamily="34" charset="0"/>
              </a:rPr>
              <a:t> ®ªm t¹i </a:t>
            </a:r>
            <a:r>
              <a:rPr lang="en-US" sz="2000" dirty="0" err="1">
                <a:latin typeface=".VnArial" pitchFamily="34" charset="0"/>
              </a:rPr>
              <a:t>Pari</a:t>
            </a:r>
            <a:r>
              <a:rPr lang="en-US" sz="2000" dirty="0">
                <a:latin typeface=".VnArial" pitchFamily="34" charset="0"/>
              </a:rPr>
              <a:t> lµ </a:t>
            </a:r>
            <a:r>
              <a:rPr lang="en-US" sz="2000" dirty="0" err="1">
                <a:latin typeface=".VnArial" pitchFamily="34" charset="0"/>
              </a:rPr>
              <a:t>bao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nhiªu</a:t>
            </a:r>
            <a:r>
              <a:rPr lang="en-US" sz="2000" dirty="0">
                <a:latin typeface=".VnArial" pitchFamily="34" charset="0"/>
              </a:rPr>
              <a:t>?</a:t>
            </a:r>
          </a:p>
        </p:txBody>
      </p:sp>
      <p:pic>
        <p:nvPicPr>
          <p:cNvPr id="14" name="Picture 9" descr="santwav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4864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1066800" y="4495800"/>
            <a:ext cx="7543800" cy="1143000"/>
          </a:xfrm>
          <a:prstGeom prst="cloudCallout">
            <a:avLst>
              <a:gd name="adj1" fmla="val -34384"/>
              <a:gd name="adj2" fmla="val 121528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  <a:latin typeface=".VnArial" pitchFamily="34" charset="0"/>
              </a:rPr>
              <a:t>B¹n tr¶ lêi rÊt tèt, ban xøng ®¸ng nhËn ®­îc mét ®iÓm 10 tõ «ng giµ Noel</a:t>
            </a:r>
          </a:p>
          <a:p>
            <a:pPr algn="ctr" eaLnBrk="1" hangingPunct="1"/>
            <a:endParaRPr lang="en-US" sz="2200">
              <a:solidFill>
                <a:srgbClr val="FF0000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irl_music_trombone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6670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!danc_c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2638" y="1828800"/>
            <a:ext cx="32813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CHÚC THẦY CÔ CÙNG CÁC EM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LUÔN MẠNH KHỎE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VÀ HẠNH PHÚC.</a:t>
            </a:r>
          </a:p>
        </p:txBody>
      </p:sp>
      <p:pic>
        <p:nvPicPr>
          <p:cNvPr id="8" name="086co gai sai gon di tai dan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8534400" y="6019800"/>
            <a:ext cx="609600" cy="5429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3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3701" y="232471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.VnTime" pitchFamily="34" charset="0"/>
              </a:rPr>
              <a:t>KiÓm</a:t>
            </a:r>
            <a:r>
              <a:rPr lang="en-US" sz="2800" b="1" i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.VnTime" pitchFamily="34" charset="0"/>
              </a:rPr>
              <a:t>tra</a:t>
            </a:r>
            <a:r>
              <a:rPr lang="en-US" sz="2800" b="1" i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2800" b="1" i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.VnTime" pitchFamily="34" charset="0"/>
              </a:rPr>
              <a:t>cò</a:t>
            </a:r>
            <a:r>
              <a:rPr lang="en-US" sz="2800" b="1" i="1" dirty="0" smtClean="0">
                <a:solidFill>
                  <a:srgbClr val="FF0000"/>
                </a:solidFill>
                <a:latin typeface=".VnTime" pitchFamily="34" charset="0"/>
              </a:rPr>
              <a:t>!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>
                <a:latin typeface=".VnTime" pitchFamily="34" charset="0"/>
              </a:rPr>
              <a:t>Häc</a:t>
            </a:r>
            <a:r>
              <a:rPr lang="en-US" sz="2400" b="1" i="1" u="sng" dirty="0" smtClean="0">
                <a:latin typeface=".VnTime" pitchFamily="34" charset="0"/>
              </a:rPr>
              <a:t> </a:t>
            </a:r>
            <a:r>
              <a:rPr lang="en-US" sz="2400" b="1" i="1" u="sng" dirty="0" err="1" smtClean="0">
                <a:latin typeface=".VnTime" pitchFamily="34" charset="0"/>
              </a:rPr>
              <a:t>sinh</a:t>
            </a:r>
            <a:r>
              <a:rPr lang="en-US" sz="2400" b="1" i="1" u="sng" dirty="0" smtClean="0">
                <a:latin typeface=".VnTime" pitchFamily="34" charset="0"/>
              </a:rPr>
              <a:t> 1:</a:t>
            </a:r>
          </a:p>
          <a:p>
            <a:r>
              <a:rPr lang="en-US" sz="2400" dirty="0" err="1" smtClean="0">
                <a:latin typeface=".VnTime" pitchFamily="34" charset="0"/>
              </a:rPr>
              <a:t>TÝnh</a:t>
            </a:r>
            <a:r>
              <a:rPr lang="en-US" sz="2400" dirty="0" smtClean="0">
                <a:latin typeface=".VnTime" pitchFamily="34" charset="0"/>
              </a:rPr>
              <a:t>:</a:t>
            </a:r>
          </a:p>
          <a:p>
            <a:r>
              <a:rPr lang="en-US" sz="2400" dirty="0" smtClean="0">
                <a:latin typeface=".VnTime" pitchFamily="34" charset="0"/>
              </a:rPr>
              <a:t>a)	  =                     b)           =                       c)            =</a:t>
            </a:r>
            <a:endParaRPr lang="en-US" sz="2400" dirty="0">
              <a:latin typeface=".VnTime" pitchFamily="34" charset="0"/>
            </a:endParaRPr>
          </a:p>
          <a:p>
            <a:endParaRPr lang="en-US" sz="2400" dirty="0" smtClean="0">
              <a:latin typeface=".VnTime" pitchFamily="34" charset="0"/>
            </a:endParaRPr>
          </a:p>
          <a:p>
            <a:r>
              <a:rPr lang="en-US" sz="2400" b="1" i="1" u="sng" dirty="0" err="1" smtClean="0">
                <a:latin typeface=".VnTime" pitchFamily="34" charset="0"/>
              </a:rPr>
              <a:t>Häc</a:t>
            </a:r>
            <a:r>
              <a:rPr lang="en-US" sz="2400" b="1" i="1" u="sng" dirty="0" smtClean="0">
                <a:latin typeface=".VnTime" pitchFamily="34" charset="0"/>
              </a:rPr>
              <a:t> </a:t>
            </a:r>
            <a:r>
              <a:rPr lang="en-US" sz="2400" b="1" i="1" u="sng" dirty="0" err="1" smtClean="0">
                <a:latin typeface=".VnTime" pitchFamily="34" charset="0"/>
              </a:rPr>
              <a:t>sinh</a:t>
            </a:r>
            <a:r>
              <a:rPr lang="en-US" sz="2400" b="1" i="1" u="sng" dirty="0" smtClean="0">
                <a:latin typeface=".VnTime" pitchFamily="34" charset="0"/>
              </a:rPr>
              <a:t> 2:</a:t>
            </a:r>
          </a:p>
          <a:p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H·y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tÝnh</a:t>
            </a:r>
            <a:r>
              <a:rPr lang="en-US" sz="2400" dirty="0" smtClean="0">
                <a:latin typeface=".VnTime" pitchFamily="34" charset="0"/>
              </a:rPr>
              <a:t> vµ so </a:t>
            </a:r>
            <a:r>
              <a:rPr lang="en-US" sz="2400" dirty="0" err="1" smtClean="0">
                <a:latin typeface=".VnTime" pitchFamily="34" charset="0"/>
              </a:rPr>
              <a:t>s¸nh</a:t>
            </a:r>
            <a:r>
              <a:rPr lang="en-US" sz="2400" dirty="0" smtClean="0">
                <a:latin typeface=".VnTime" pitchFamily="34" charset="0"/>
              </a:rPr>
              <a:t>:</a:t>
            </a:r>
          </a:p>
          <a:p>
            <a:r>
              <a:rPr lang="en-US" sz="2400" dirty="0" smtClean="0"/>
              <a:t>              +                            </a:t>
            </a:r>
            <a:r>
              <a:rPr lang="en-US" sz="2400" dirty="0" smtClean="0">
                <a:latin typeface=".VnTime" pitchFamily="34" charset="0"/>
              </a:rPr>
              <a:t>vµ                4 + 2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3" imgW="114120" imgH="215640" progId="Equation.3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78445" y="2976988"/>
            <a:ext cx="1060672" cy="461665"/>
            <a:chOff x="1713686" y="1901092"/>
            <a:chExt cx="1060672" cy="461665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1571604" y="2143116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143902" y="2142322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74226" y="1901092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Time" pitchFamily="34" charset="0"/>
                </a:rPr>
                <a:t>- 4</a:t>
              </a:r>
              <a:endParaRPr lang="vi-VN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45101" y="1516192"/>
            <a:ext cx="1032962" cy="461665"/>
            <a:chOff x="1907656" y="1901092"/>
            <a:chExt cx="1032962" cy="461665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1765574" y="2143116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143902" y="2142322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40486" y="1901092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.VnTime" pitchFamily="34" charset="0"/>
                </a:rPr>
                <a:t>0</a:t>
              </a:r>
              <a:endParaRPr lang="vi-VN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92215" y="1535250"/>
            <a:ext cx="1016428" cy="461665"/>
            <a:chOff x="1713686" y="1901092"/>
            <a:chExt cx="1016428" cy="461665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1571604" y="2143116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143902" y="2142322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729982" y="1901092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Time" pitchFamily="34" charset="0"/>
                </a:rPr>
                <a:t>-12</a:t>
              </a:r>
              <a:endParaRPr lang="vi-VN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7076" y="1527002"/>
            <a:ext cx="1060672" cy="461665"/>
            <a:chOff x="1713686" y="1901092"/>
            <a:chExt cx="1060672" cy="461665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1571604" y="2143116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143902" y="2142322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774226" y="1901092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Time" pitchFamily="34" charset="0"/>
                </a:rPr>
                <a:t>12</a:t>
              </a:r>
              <a:endParaRPr lang="vi-VN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66885" y="2970499"/>
            <a:ext cx="1060672" cy="461665"/>
            <a:chOff x="1713686" y="1901092"/>
            <a:chExt cx="1060672" cy="461665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1571604" y="2143116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143902" y="2142322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774226" y="1901092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Time" pitchFamily="34" charset="0"/>
                </a:rPr>
                <a:t>-2</a:t>
              </a:r>
              <a:endParaRPr lang="vi-VN" sz="2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3844" y="4281692"/>
            <a:ext cx="4286280" cy="1569660"/>
            <a:chOff x="714348" y="4178456"/>
            <a:chExt cx="4286280" cy="1569660"/>
          </a:xfrm>
        </p:grpSpPr>
        <p:sp>
          <p:nvSpPr>
            <p:cNvPr id="35" name="TextBox 34"/>
            <p:cNvSpPr txBox="1"/>
            <p:nvPr/>
          </p:nvSpPr>
          <p:spPr>
            <a:xfrm>
              <a:off x="714348" y="4178456"/>
              <a:ext cx="42862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lphaLcParenR"/>
              </a:pPr>
              <a:r>
                <a:rPr lang="en-US" sz="2400" dirty="0" smtClean="0">
                  <a:latin typeface=".VnTime" pitchFamily="34" charset="0"/>
                </a:rPr>
                <a:t>        = 12</a:t>
              </a:r>
            </a:p>
            <a:p>
              <a:pPr marL="457200" indent="-457200">
                <a:buAutoNum type="alphaLcParenR"/>
              </a:pPr>
              <a:r>
                <a:rPr lang="en-US" sz="2400" dirty="0" smtClean="0">
                  <a:latin typeface=".VnTime" pitchFamily="34" charset="0"/>
                </a:rPr>
                <a:t>        =  0</a:t>
              </a:r>
            </a:p>
            <a:p>
              <a:pPr marL="457200" indent="-457200">
                <a:buAutoNum type="alphaLcParenR"/>
              </a:pPr>
              <a:r>
                <a:rPr lang="en-US" sz="2400" dirty="0" smtClean="0">
                  <a:latin typeface=".VnTime" pitchFamily="34" charset="0"/>
                </a:rPr>
                <a:t>        = 12</a:t>
              </a:r>
            </a:p>
            <a:p>
              <a:endParaRPr lang="vi-VN" sz="24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0559" y="4178456"/>
              <a:ext cx="1060672" cy="461665"/>
              <a:chOff x="1713686" y="1901092"/>
              <a:chExt cx="1060672" cy="4616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>
                <a:off x="1571604" y="214311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2143902" y="2142322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774226" y="1901092"/>
                <a:ext cx="1000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12</a:t>
                </a:r>
                <a:endParaRPr lang="vi-VN" sz="24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336946" y="4553827"/>
              <a:ext cx="1032962" cy="461665"/>
              <a:chOff x="1907656" y="1901092"/>
              <a:chExt cx="1032962" cy="461665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5400000">
                <a:off x="1765574" y="214311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2143902" y="2142322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940486" y="1901092"/>
                <a:ext cx="1000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.VnTime" pitchFamily="34" charset="0"/>
                  </a:rPr>
                  <a:t>0</a:t>
                </a:r>
                <a:endParaRPr lang="vi-VN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129776" y="4913180"/>
              <a:ext cx="1000132" cy="461665"/>
              <a:chOff x="1700486" y="1901092"/>
              <a:chExt cx="1000132" cy="461665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5400000">
                <a:off x="1571604" y="214311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2143902" y="2142322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700486" y="1901092"/>
                <a:ext cx="1000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-12</a:t>
                </a:r>
                <a:endParaRPr lang="vi-VN" sz="2400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3466231" y="3442855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.VnTime" pitchFamily="34" charset="0"/>
              </a:rPr>
              <a:t>Bµi</a:t>
            </a:r>
            <a:r>
              <a:rPr lang="en-US" sz="2400" b="1" i="1" dirty="0" smtClean="0">
                <a:latin typeface=".VnTime" pitchFamily="34" charset="0"/>
              </a:rPr>
              <a:t> </a:t>
            </a:r>
            <a:r>
              <a:rPr lang="en-US" sz="2400" b="1" i="1" dirty="0" err="1" smtClean="0">
                <a:latin typeface=".VnTime" pitchFamily="34" charset="0"/>
              </a:rPr>
              <a:t>gi¶i</a:t>
            </a:r>
            <a:r>
              <a:rPr lang="en-US" sz="2400" b="1" i="1" dirty="0" smtClean="0">
                <a:latin typeface=".VnTime" pitchFamily="34" charset="0"/>
              </a:rPr>
              <a:t>.</a:t>
            </a:r>
            <a:endParaRPr lang="vi-VN" sz="24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953693" y="3831327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.VnTime" pitchFamily="34" charset="0"/>
              </a:rPr>
              <a:t>Häc</a:t>
            </a:r>
            <a:r>
              <a:rPr lang="en-US" sz="2400" b="1" i="1" dirty="0" smtClean="0">
                <a:latin typeface=".VnTime" pitchFamily="34" charset="0"/>
              </a:rPr>
              <a:t> </a:t>
            </a:r>
            <a:r>
              <a:rPr lang="en-US" sz="2400" b="1" i="1" dirty="0" err="1" smtClean="0">
                <a:latin typeface=".VnTime" pitchFamily="34" charset="0"/>
              </a:rPr>
              <a:t>sinh</a:t>
            </a:r>
            <a:r>
              <a:rPr lang="en-US" sz="2400" b="1" i="1" dirty="0" smtClean="0">
                <a:latin typeface=".VnTime" pitchFamily="34" charset="0"/>
              </a:rPr>
              <a:t> 1</a:t>
            </a:r>
            <a:endParaRPr lang="vi-VN" sz="24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5798892" y="384645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.VnTime" pitchFamily="34" charset="0"/>
              </a:rPr>
              <a:t>Häc</a:t>
            </a:r>
            <a:r>
              <a:rPr lang="en-US" sz="2400" b="1" i="1" dirty="0" smtClean="0">
                <a:latin typeface=".VnTime" pitchFamily="34" charset="0"/>
              </a:rPr>
              <a:t> </a:t>
            </a:r>
            <a:r>
              <a:rPr lang="en-US" sz="2400" b="1" i="1" dirty="0" err="1" smtClean="0">
                <a:latin typeface=".VnTime" pitchFamily="34" charset="0"/>
              </a:rPr>
              <a:t>sinh</a:t>
            </a:r>
            <a:r>
              <a:rPr lang="en-US" sz="2400" b="1" i="1" dirty="0" smtClean="0">
                <a:latin typeface=".VnTime" pitchFamily="34" charset="0"/>
              </a:rPr>
              <a:t> 2</a:t>
            </a:r>
            <a:endParaRPr lang="vi-VN" sz="2400" b="1" i="1" dirty="0"/>
          </a:p>
        </p:txBody>
      </p:sp>
      <p:grpSp>
        <p:nvGrpSpPr>
          <p:cNvPr id="90" name="Group 89"/>
          <p:cNvGrpSpPr/>
          <p:nvPr/>
        </p:nvGrpSpPr>
        <p:grpSpPr>
          <a:xfrm>
            <a:off x="5103781" y="4279489"/>
            <a:ext cx="3786214" cy="1241804"/>
            <a:chOff x="4808821" y="4426969"/>
            <a:chExt cx="3786214" cy="1241804"/>
          </a:xfrm>
        </p:grpSpPr>
        <p:sp>
          <p:nvSpPr>
            <p:cNvPr id="51" name="TextBox 50"/>
            <p:cNvSpPr txBox="1"/>
            <p:nvPr/>
          </p:nvSpPr>
          <p:spPr>
            <a:xfrm>
              <a:off x="4808821" y="4426969"/>
              <a:ext cx="37862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Time" pitchFamily="34" charset="0"/>
                </a:rPr>
                <a:t>          +            = 4 + 2 = 6</a:t>
              </a:r>
              <a:endParaRPr lang="en-US" sz="2400" dirty="0">
                <a:latin typeface=".VnTime" pitchFamily="34" charset="0"/>
              </a:endParaRPr>
            </a:p>
            <a:p>
              <a:r>
                <a:rPr lang="en-US" sz="2400" dirty="0" smtClean="0">
                  <a:latin typeface=".VnTime" pitchFamily="34" charset="0"/>
                </a:rPr>
                <a:t> 4 + 2 = 6</a:t>
              </a:r>
            </a:p>
            <a:p>
              <a:r>
                <a:rPr lang="en-US" sz="2400" dirty="0" smtClean="0">
                  <a:latin typeface=".VnTime" pitchFamily="34" charset="0"/>
                </a:rPr>
                <a:t>            +            = 4 + 2 </a:t>
              </a:r>
              <a:endParaRPr lang="vi-VN" sz="24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994139" y="4426969"/>
              <a:ext cx="1060672" cy="461665"/>
              <a:chOff x="1713686" y="1901092"/>
              <a:chExt cx="1060672" cy="461665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>
                <a:off x="1571604" y="214311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2143902" y="2142322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774226" y="1901092"/>
                <a:ext cx="1000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- 4</a:t>
                </a:r>
                <a:endParaRPr lang="vi-VN" sz="24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982579" y="4434335"/>
              <a:ext cx="1060672" cy="461665"/>
              <a:chOff x="1713686" y="1901092"/>
              <a:chExt cx="1060672" cy="46166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1571604" y="214311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2143902" y="2142322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1774226" y="1901092"/>
                <a:ext cx="1000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-2</a:t>
                </a:r>
                <a:endParaRPr lang="vi-VN" sz="2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934730" y="5207108"/>
              <a:ext cx="642942" cy="461665"/>
              <a:chOff x="1576350" y="1595052"/>
              <a:chExt cx="642942" cy="4616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>
                <a:off x="1490958" y="182101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1991024" y="182101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576350" y="1595052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- 4</a:t>
                </a:r>
                <a:endParaRPr lang="vi-VN" sz="2400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107234" y="5204806"/>
              <a:ext cx="571504" cy="461665"/>
              <a:chOff x="1612934" y="1585384"/>
              <a:chExt cx="571504" cy="46166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rot="5400000">
                <a:off x="1498046" y="1813652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1998112" y="1813652"/>
                <a:ext cx="285752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1612934" y="1585384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-2</a:t>
                </a:r>
                <a:endParaRPr lang="vi-VN" sz="2400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allAtOnce"/>
      <p:bldP spid="49" grpId="0" build="allAtOnce"/>
      <p:bldP spid="5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57588" y="214290"/>
            <a:ext cx="5286412" cy="2628920"/>
          </a:xfrm>
          <a:prstGeom prst="wedgeEllipseCallout">
            <a:avLst>
              <a:gd name="adj1" fmla="val -48824"/>
              <a:gd name="adj2" fmla="val 64065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Sè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4 vµ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sè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2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cßn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cã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c¸ch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viÕt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nµo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kh¸c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trong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tËp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hîp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sè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nguyªn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?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8992" y="2271244"/>
            <a:ext cx="3810000" cy="3071834"/>
          </a:xfrm>
          <a:prstGeom prst="cloudCallout">
            <a:avLst>
              <a:gd name="adj1" fmla="val 47184"/>
              <a:gd name="adj2" fmla="val 5220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Cã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thÓ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viÕt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rial" pitchFamily="34" charset="0"/>
            </a:endParaRPr>
          </a:p>
          <a:p>
            <a:pPr algn="ctr" eaLnBrk="1" hangingPunct="1"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4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= +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rial" pitchFamily="34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2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= +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00496" y="3571876"/>
            <a:ext cx="5143504" cy="2428892"/>
          </a:xfrm>
          <a:prstGeom prst="wedgeRectCallout">
            <a:avLst>
              <a:gd name="adj1" fmla="val -36569"/>
              <a:gd name="adj2" fmla="val 79355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  <a:p>
            <a:pPr algn="ctr" eaLnBrk="1" hangingPunct="1"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  <a:p>
            <a:pPr algn="ctr" eaLnBrk="1" hangingPunct="1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VËy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4 + 2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ta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cã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thÓ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viÕt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  <a:p>
            <a:pPr algn="ctr" eaLnBrk="1" hangingPunct="1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nh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­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thÕ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nµo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2576513" y="2552700"/>
            <a:ext cx="0" cy="11271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5481638" y="2459038"/>
            <a:ext cx="0" cy="11287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2590800" y="2701925"/>
            <a:ext cx="19669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562475" y="2901950"/>
            <a:ext cx="882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2562225" y="3511550"/>
            <a:ext cx="2903538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111500" y="2332038"/>
            <a:ext cx="6223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>
                <a:latin typeface=".VnArial" pitchFamily="34" charset="0"/>
              </a:rPr>
              <a:t>+4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4668838" y="2520950"/>
            <a:ext cx="58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>
                <a:latin typeface=".VnArial" pitchFamily="34" charset="0"/>
              </a:rPr>
              <a:t>+2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765756" y="3467306"/>
            <a:ext cx="609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.VnArial" pitchFamily="34" charset="0"/>
              </a:rPr>
              <a:t>+6</a:t>
            </a: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4516438" y="2520950"/>
            <a:ext cx="0" cy="623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1295400" y="2997200"/>
            <a:ext cx="6172200" cy="587375"/>
            <a:chOff x="816" y="1776"/>
            <a:chExt cx="3888" cy="37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816" y="1819"/>
              <a:ext cx="388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013" y="1794"/>
              <a:ext cx="3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318" y="1782"/>
              <a:ext cx="3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623" y="1784"/>
              <a:ext cx="3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928" y="1786"/>
              <a:ext cx="3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233" y="1788"/>
              <a:ext cx="3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2538" y="1776"/>
              <a:ext cx="3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843" y="1790"/>
              <a:ext cx="3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3148" y="1778"/>
              <a:ext cx="3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3452" y="1780"/>
              <a:ext cx="4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757" y="1776"/>
              <a:ext cx="4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4062" y="1780"/>
              <a:ext cx="4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4367" y="1788"/>
              <a:ext cx="3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890" y="184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-2</a:t>
              </a: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1179" y="184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-1</a:t>
              </a: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1483" y="183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.VnArial" pitchFamily="34" charset="0"/>
                </a:rPr>
                <a:t>0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1785" y="18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+1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2112" y="184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+2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2388" y="185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+3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2688" y="18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+4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3024" y="184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+5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3648" y="185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+7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3351" y="185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>
                  <a:latin typeface=".VnArial" pitchFamily="34" charset="0"/>
                </a:rPr>
                <a:t>+6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3936" y="18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+8</a:t>
              </a: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4244" y="184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+9</a:t>
              </a:r>
            </a:p>
          </p:txBody>
        </p:sp>
      </p:grp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700548" y="3885073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</a:rPr>
              <a:t>Nh</a:t>
            </a:r>
            <a:r>
              <a:rPr lang="en-US" sz="2000" dirty="0">
                <a:latin typeface=".VnArial" pitchFamily="34" charset="0"/>
              </a:rPr>
              <a:t>­ </a:t>
            </a:r>
            <a:r>
              <a:rPr lang="en-US" sz="2000" dirty="0" err="1">
                <a:latin typeface=".VnArial" pitchFamily="34" charset="0"/>
              </a:rPr>
              <a:t>vËy</a:t>
            </a:r>
            <a:r>
              <a:rPr lang="en-US" sz="2000" dirty="0">
                <a:latin typeface=".VnArial" pitchFamily="34" charset="0"/>
              </a:rPr>
              <a:t>: (+4) + (+2) = +6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577644" y="4479925"/>
            <a:ext cx="7543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 NarrowH" pitchFamily="34" charset="0"/>
              </a:rPr>
              <a:t>¸</a:t>
            </a:r>
            <a:r>
              <a:rPr lang="en-US" sz="2000" dirty="0">
                <a:latin typeface=".VnArial" pitchFamily="34" charset="0"/>
              </a:rPr>
              <a:t>p </a:t>
            </a:r>
            <a:r>
              <a:rPr lang="en-US" sz="2000" dirty="0" err="1">
                <a:latin typeface=".VnArial" pitchFamily="34" charset="0"/>
              </a:rPr>
              <a:t>dông</a:t>
            </a:r>
            <a:r>
              <a:rPr lang="en-US" sz="2000" dirty="0">
                <a:latin typeface=".VnArial" pitchFamily="34" charset="0"/>
              </a:rPr>
              <a:t>, </a:t>
            </a:r>
            <a:r>
              <a:rPr lang="en-US" sz="2000" dirty="0" err="1">
                <a:latin typeface=".VnArial" pitchFamily="34" charset="0"/>
              </a:rPr>
              <a:t>tÝnh</a:t>
            </a:r>
            <a:r>
              <a:rPr lang="en-US" sz="2000" dirty="0">
                <a:latin typeface=".VnArial" pitchFamily="34" charset="0"/>
              </a:rPr>
              <a:t>: a, (+3) + (+5) =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                       b, (+139) + (+41) =</a:t>
            </a: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3994356" y="4479925"/>
            <a:ext cx="59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.VnArial" pitchFamily="34" charset="0"/>
              </a:rPr>
              <a:t>+8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4419600" y="49371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.VnArial" pitchFamily="34" charset="0"/>
              </a:rPr>
              <a:t>+180</a:t>
            </a:r>
          </a:p>
        </p:txBody>
      </p: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609600" y="1965325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VÝ </a:t>
            </a:r>
            <a:r>
              <a:rPr lang="en-US" sz="2000" b="1" dirty="0" err="1">
                <a:latin typeface=".VnArial" pitchFamily="34" charset="0"/>
              </a:rPr>
              <a:t>dô</a:t>
            </a:r>
            <a:r>
              <a:rPr lang="en-US" sz="2000" dirty="0">
                <a:latin typeface=".VnArial" pitchFamily="34" charset="0"/>
              </a:rPr>
              <a:t>: </a:t>
            </a:r>
            <a:r>
              <a:rPr lang="en-US" sz="2000" dirty="0" err="1">
                <a:latin typeface=".VnArial" pitchFamily="34" charset="0"/>
              </a:rPr>
              <a:t>TÝnh</a:t>
            </a:r>
            <a:r>
              <a:rPr lang="en-US" sz="2000" dirty="0">
                <a:latin typeface=".VnArial" pitchFamily="34" charset="0"/>
              </a:rPr>
              <a:t>: (+4) + (+2) </a:t>
            </a: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762000" y="669925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TiÕt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44.  </a:t>
            </a: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Bµi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4: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Céng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sè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nguyªn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cïng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dÊu</a:t>
            </a:r>
            <a:endParaRPr lang="en-US" sz="2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457200" y="1066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1. </a:t>
            </a:r>
            <a:r>
              <a:rPr lang="en-US" sz="2000" b="1" u="sng" dirty="0" err="1">
                <a:latin typeface=".VnArial" pitchFamily="34" charset="0"/>
              </a:rPr>
              <a:t>Céng</a:t>
            </a:r>
            <a:r>
              <a:rPr lang="en-US" sz="2000" b="1" u="sng" dirty="0">
                <a:latin typeface=".VnArial" pitchFamily="34" charset="0"/>
              </a:rPr>
              <a:t> </a:t>
            </a:r>
            <a:r>
              <a:rPr lang="en-US" sz="2000" b="1" u="sng" dirty="0" err="1">
                <a:latin typeface=".VnArial" pitchFamily="34" charset="0"/>
              </a:rPr>
              <a:t>hai</a:t>
            </a:r>
            <a:r>
              <a:rPr lang="en-US" sz="2000" b="1" u="sng" dirty="0">
                <a:latin typeface=".VnArial" pitchFamily="34" charset="0"/>
              </a:rPr>
              <a:t> </a:t>
            </a:r>
            <a:r>
              <a:rPr lang="en-US" sz="2000" b="1" u="sng" dirty="0" err="1">
                <a:latin typeface=".VnArial" pitchFamily="34" charset="0"/>
              </a:rPr>
              <a:t>sè</a:t>
            </a:r>
            <a:r>
              <a:rPr lang="en-US" sz="2000" b="1" u="sng" dirty="0">
                <a:latin typeface=".VnArial" pitchFamily="34" charset="0"/>
              </a:rPr>
              <a:t> </a:t>
            </a:r>
            <a:r>
              <a:rPr lang="en-US" sz="2000" b="1" u="sng" dirty="0" err="1">
                <a:latin typeface=".VnArial" pitchFamily="34" charset="0"/>
              </a:rPr>
              <a:t>nguyªn</a:t>
            </a:r>
            <a:r>
              <a:rPr lang="en-US" sz="2000" b="1" u="sng" dirty="0">
                <a:latin typeface=".VnArial" pitchFamily="34" charset="0"/>
              </a:rPr>
              <a:t> </a:t>
            </a:r>
            <a:r>
              <a:rPr lang="en-US" sz="2000" b="1" u="sng" dirty="0" err="1">
                <a:latin typeface=".VnArial" pitchFamily="34" charset="0"/>
              </a:rPr>
              <a:t>d­¬ng</a:t>
            </a:r>
            <a:endParaRPr lang="en-US" sz="2000" b="1" u="sng" dirty="0">
              <a:latin typeface=".VnArial" pitchFamily="34" charset="0"/>
            </a:endParaRPr>
          </a:p>
        </p:txBody>
      </p: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519386" y="1492044"/>
            <a:ext cx="8572560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latin typeface=".VnArial" pitchFamily="34" charset="0"/>
                <a:cs typeface="Arial" charset="0"/>
              </a:rPr>
              <a:t>Céng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hai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sè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nguyªn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d­¬ng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chÝnh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lµ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céng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hai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sè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tù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dirty="0" err="1">
                <a:latin typeface=".VnArial" pitchFamily="34" charset="0"/>
                <a:cs typeface="Arial" charset="0"/>
              </a:rPr>
              <a:t>nhiªn</a:t>
            </a:r>
            <a:r>
              <a:rPr lang="en-US" sz="2000" b="1" i="1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u="sng" dirty="0" err="1">
                <a:latin typeface=".VnArial" pitchFamily="34" charset="0"/>
                <a:cs typeface="Arial" charset="0"/>
              </a:rPr>
              <a:t>kh¸c</a:t>
            </a:r>
            <a:r>
              <a:rPr lang="en-US" sz="2000" b="1" i="1" u="sng" dirty="0">
                <a:latin typeface=".VnArial" pitchFamily="34" charset="0"/>
                <a:cs typeface="Arial" charset="0"/>
              </a:rPr>
              <a:t> </a:t>
            </a:r>
            <a:r>
              <a:rPr lang="en-US" sz="2000" b="1" i="1" u="sng" dirty="0" err="1">
                <a:latin typeface=".VnArial" pitchFamily="34" charset="0"/>
                <a:cs typeface="Arial" charset="0"/>
              </a:rPr>
              <a:t>kh«ng</a:t>
            </a:r>
            <a:endParaRPr lang="en-US" sz="2000" b="1" i="1" u="sng" dirty="0">
              <a:latin typeface=".Vn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39" grpId="0"/>
      <p:bldP spid="40" grpId="0"/>
      <p:bldP spid="41" grpId="0"/>
      <p:bldP spid="42" grpId="0"/>
      <p:bldP spid="43" grpId="0"/>
      <p:bldP spid="46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8788" y="132397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2.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©m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VÝ </a:t>
            </a:r>
            <a:r>
              <a:rPr lang="en-US" sz="2000" dirty="0" err="1">
                <a:latin typeface=".VnArial" pitchFamily="34" charset="0"/>
              </a:rPr>
              <a:t>dô</a:t>
            </a:r>
            <a:r>
              <a:rPr lang="en-US" sz="2000" dirty="0">
                <a:latin typeface=".VnArial" pitchFamily="34" charset="0"/>
              </a:rPr>
              <a:t>: </a:t>
            </a:r>
            <a:r>
              <a:rPr lang="en-US" sz="2000" dirty="0" err="1">
                <a:latin typeface=".VnArial" pitchFamily="34" charset="0"/>
              </a:rPr>
              <a:t>NhiÖt</a:t>
            </a:r>
            <a:r>
              <a:rPr lang="en-US" sz="2000" dirty="0">
                <a:latin typeface=".VnArial" pitchFamily="34" charset="0"/>
              </a:rPr>
              <a:t> ®é ë </a:t>
            </a:r>
            <a:r>
              <a:rPr lang="en-US" sz="2000" dirty="0" err="1">
                <a:latin typeface=".VnArial" pitchFamily="34" charset="0"/>
              </a:rPr>
              <a:t>M¸t-xc</a:t>
            </a:r>
            <a:r>
              <a:rPr lang="en-US" sz="2000" dirty="0">
                <a:latin typeface=".VnArial" pitchFamily="34" charset="0"/>
              </a:rPr>
              <a:t>¬-</a:t>
            </a:r>
            <a:r>
              <a:rPr lang="en-US" sz="2000" dirty="0" err="1">
                <a:latin typeface=".VnArial" pitchFamily="34" charset="0"/>
              </a:rPr>
              <a:t>va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vµo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buæi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tr­a</a:t>
            </a:r>
            <a:r>
              <a:rPr lang="en-US" sz="2000" dirty="0">
                <a:latin typeface=".VnArial" pitchFamily="34" charset="0"/>
              </a:rPr>
              <a:t> lµ -3</a:t>
            </a:r>
            <a:r>
              <a:rPr lang="en-US" sz="2000" baseline="30000" dirty="0">
                <a:latin typeface=".VnArial" pitchFamily="34" charset="0"/>
              </a:rPr>
              <a:t>0</a:t>
            </a:r>
            <a:r>
              <a:rPr lang="en-US" sz="2000" dirty="0">
                <a:latin typeface=".VnArial" pitchFamily="34" charset="0"/>
              </a:rPr>
              <a:t>C. </a:t>
            </a:r>
            <a:r>
              <a:rPr lang="en-US" sz="2000" dirty="0" err="1">
                <a:latin typeface=".VnArial" pitchFamily="34" charset="0"/>
              </a:rPr>
              <a:t>Hái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nhiÖt</a:t>
            </a:r>
            <a:r>
              <a:rPr lang="en-US" sz="2000" dirty="0">
                <a:latin typeface=".VnArial" pitchFamily="34" charset="0"/>
              </a:rPr>
              <a:t> ®é </a:t>
            </a:r>
            <a:r>
              <a:rPr lang="en-US" sz="2000" dirty="0" err="1">
                <a:latin typeface=".VnArial" pitchFamily="34" charset="0"/>
              </a:rPr>
              <a:t>buæi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chiÒu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cïng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ngµy</a:t>
            </a:r>
            <a:r>
              <a:rPr lang="en-US" sz="2000" dirty="0">
                <a:latin typeface=".VnArial" pitchFamily="34" charset="0"/>
              </a:rPr>
              <a:t> lµ </a:t>
            </a:r>
            <a:r>
              <a:rPr lang="en-US" sz="2000" dirty="0" err="1">
                <a:latin typeface=".VnArial" pitchFamily="34" charset="0"/>
              </a:rPr>
              <a:t>bao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nhiªu</a:t>
            </a:r>
            <a:r>
              <a:rPr lang="en-US" sz="2000" dirty="0">
                <a:latin typeface=".VnArial" pitchFamily="34" charset="0"/>
              </a:rPr>
              <a:t>, </a:t>
            </a:r>
            <a:r>
              <a:rPr lang="en-US" sz="2000" dirty="0" err="1">
                <a:latin typeface=".VnArial" pitchFamily="34" charset="0"/>
              </a:rPr>
              <a:t>biÕt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nhiÖt</a:t>
            </a:r>
            <a:r>
              <a:rPr lang="en-US" sz="2000" dirty="0">
                <a:latin typeface=".VnArial" pitchFamily="34" charset="0"/>
              </a:rPr>
              <a:t> ®é </a:t>
            </a:r>
            <a:r>
              <a:rPr lang="en-US" sz="2000" dirty="0" err="1">
                <a:latin typeface=".VnArial" pitchFamily="34" charset="0"/>
              </a:rPr>
              <a:t>gi¶m</a:t>
            </a:r>
            <a:r>
              <a:rPr lang="en-US" sz="2000" dirty="0">
                <a:latin typeface=".VnArial" pitchFamily="34" charset="0"/>
              </a:rPr>
              <a:t> 2</a:t>
            </a:r>
            <a:r>
              <a:rPr lang="en-US" sz="2000" baseline="30000" dirty="0">
                <a:latin typeface=".VnArial" pitchFamily="34" charset="0"/>
              </a:rPr>
              <a:t>0</a:t>
            </a:r>
            <a:r>
              <a:rPr lang="en-US" sz="2000" dirty="0">
                <a:latin typeface=".VnArial" pitchFamily="34" charset="0"/>
              </a:rPr>
              <a:t>C so </a:t>
            </a:r>
            <a:r>
              <a:rPr lang="en-US" sz="2000" dirty="0" err="1">
                <a:latin typeface=".VnArial" pitchFamily="34" charset="0"/>
              </a:rPr>
              <a:t>víi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buæi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tr­a</a:t>
            </a:r>
            <a:r>
              <a:rPr lang="en-US" sz="2000" dirty="0">
                <a:latin typeface=".VnArial" pitchFamily="34" charset="0"/>
              </a:rPr>
              <a:t>?</a:t>
            </a: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3692525" y="3352800"/>
            <a:ext cx="1588" cy="115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6538913" y="3405188"/>
            <a:ext cx="1587" cy="115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flipH="1">
            <a:off x="4833938" y="3581400"/>
            <a:ext cx="1703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H="1">
            <a:off x="3683000" y="3668713"/>
            <a:ext cx="1179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 flipH="1">
            <a:off x="3697288" y="4397375"/>
            <a:ext cx="285591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962400" y="3290888"/>
            <a:ext cx="5699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 dirty="0">
                <a:latin typeface=".VnArial" pitchFamily="34" charset="0"/>
              </a:rPr>
              <a:t>-2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334000" y="3200400"/>
            <a:ext cx="5429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>
                <a:latin typeface=".VnArial" pitchFamily="34" charset="0"/>
              </a:rPr>
              <a:t>-3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029200" y="4419600"/>
            <a:ext cx="6318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.VnArial" pitchFamily="34" charset="0"/>
              </a:rPr>
              <a:t>-5</a:t>
            </a: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4856163" y="3276600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1066800" y="3784600"/>
            <a:ext cx="7239000" cy="558800"/>
            <a:chOff x="672" y="2401"/>
            <a:chExt cx="4560" cy="352"/>
          </a:xfrm>
        </p:grpSpPr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672" y="2447"/>
              <a:ext cx="45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904" y="2420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262" y="2408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1620" y="2410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1968" y="2411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2335" y="2413"/>
              <a:ext cx="2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2693" y="2401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3050" y="2416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3408" y="2404"/>
              <a:ext cx="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3766" y="2406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4123" y="2401"/>
              <a:ext cx="2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4481" y="2407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4839" y="2414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572" y="2465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-4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2916" y="247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-3</a:t>
              </a: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3301" y="2466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-2</a:t>
              </a:r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3635" y="247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-1</a:t>
              </a:r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3975" y="2448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.VnArial" pitchFamily="34" charset="0"/>
                </a:rPr>
                <a:t>0</a:t>
              </a:r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4374" y="247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1</a:t>
              </a:r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4736" y="247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2</a:t>
              </a: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2165" y="2457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-5</a:t>
              </a:r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1864" y="2474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-6</a:t>
              </a: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1487" y="247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-7</a:t>
              </a:r>
            </a:p>
          </p:txBody>
        </p:sp>
      </p:grp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457200" y="9144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1.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d­¬ng</a:t>
            </a:r>
            <a:endParaRPr lang="en-US" sz="2000" b="1" dirty="0">
              <a:latin typeface=".VnArial" pitchFamily="34" charset="0"/>
            </a:endParaRP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924228" y="566689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TiÕt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44.  </a:t>
            </a: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Bµi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4: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Céng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sè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nguyªn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cïng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dÊu</a:t>
            </a:r>
            <a:endParaRPr lang="en-US" sz="2000" dirty="0">
              <a:solidFill>
                <a:srgbClr val="FF0000"/>
              </a:solidFill>
              <a:latin typeface=".VnBlack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762000" y="31242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Arial" pitchFamily="34" charset="0"/>
              </a:rPr>
              <a:t>TÝnh (-3) + (-2) = 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2743200" y="31099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hlink"/>
                </a:solidFill>
                <a:latin typeface=".VnArial" pitchFamily="34" charset="0"/>
              </a:rPr>
              <a:t>-5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357158" y="3643314"/>
            <a:ext cx="1428760" cy="636594"/>
          </a:xfrm>
          <a:prstGeom prst="rect">
            <a:avLst/>
          </a:prstGeom>
          <a:solidFill>
            <a:srgbClr val="00808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.VnArial" pitchFamily="34" charset="0"/>
              </a:rPr>
              <a:t>Ho¹t ®</a:t>
            </a:r>
            <a:r>
              <a:rPr lang="en-US" b="1" dirty="0" err="1" smtClean="0">
                <a:solidFill>
                  <a:srgbClr val="FFFF00"/>
                </a:solidFill>
                <a:latin typeface=".VnArial" pitchFamily="34" charset="0"/>
              </a:rPr>
              <a:t>éng</a:t>
            </a:r>
            <a:r>
              <a:rPr lang="en-US" b="1" dirty="0" smtClean="0">
                <a:solidFill>
                  <a:srgbClr val="FFFF00"/>
                </a:solidFill>
                <a:latin typeface=".Vn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.VnArial" pitchFamily="34" charset="0"/>
              </a:rPr>
              <a:t>nhãm</a:t>
            </a:r>
            <a:r>
              <a:rPr lang="en-US" b="1" dirty="0" smtClean="0">
                <a:solidFill>
                  <a:srgbClr val="FFFF00"/>
                </a:solidFill>
                <a:latin typeface=".VnArial" pitchFamily="34" charset="0"/>
              </a:rPr>
              <a:t>: </a:t>
            </a:r>
            <a:endParaRPr lang="en-US" b="1" dirty="0">
              <a:solidFill>
                <a:srgbClr val="FFFF00"/>
              </a:solidFill>
              <a:latin typeface=".VnArial" pitchFamily="34" charset="0"/>
            </a:endParaRP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3692525" y="1905000"/>
            <a:ext cx="1588" cy="1155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6538913" y="1957388"/>
            <a:ext cx="1587" cy="1155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 flipH="1">
            <a:off x="4833938" y="2133600"/>
            <a:ext cx="17033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3" name="Line 55"/>
          <p:cNvSpPr>
            <a:spLocks noChangeShapeType="1"/>
          </p:cNvSpPr>
          <p:nvPr/>
        </p:nvSpPr>
        <p:spPr bwMode="auto">
          <a:xfrm flipH="1">
            <a:off x="3683000" y="2220913"/>
            <a:ext cx="117951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4" name="Line 56"/>
          <p:cNvSpPr>
            <a:spLocks noChangeShapeType="1"/>
          </p:cNvSpPr>
          <p:nvPr/>
        </p:nvSpPr>
        <p:spPr bwMode="auto">
          <a:xfrm flipH="1">
            <a:off x="3697288" y="2949575"/>
            <a:ext cx="2855912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3962400" y="1790700"/>
            <a:ext cx="569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>
                <a:latin typeface=".VnArial" pitchFamily="34" charset="0"/>
              </a:rPr>
              <a:t>-2</a:t>
            </a: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5334000" y="1752600"/>
            <a:ext cx="5429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>
                <a:latin typeface=".VnArial" pitchFamily="34" charset="0"/>
              </a:rPr>
              <a:t>-3</a:t>
            </a:r>
          </a:p>
        </p:txBody>
      </p:sp>
      <p:sp>
        <p:nvSpPr>
          <p:cNvPr id="17" name="Text Box 59"/>
          <p:cNvSpPr txBox="1">
            <a:spLocks noChangeArrowheads="1"/>
          </p:cNvSpPr>
          <p:nvPr/>
        </p:nvSpPr>
        <p:spPr bwMode="auto">
          <a:xfrm>
            <a:off x="5029200" y="2986088"/>
            <a:ext cx="631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.VnArial" pitchFamily="34" charset="0"/>
              </a:rPr>
              <a:t>-5</a:t>
            </a:r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>
            <a:off x="4856163" y="1828800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1066800" y="2336800"/>
            <a:ext cx="7239000" cy="568325"/>
            <a:chOff x="672" y="2401"/>
            <a:chExt cx="4560" cy="358"/>
          </a:xfrm>
        </p:grpSpPr>
        <p:sp>
          <p:nvSpPr>
            <p:cNvPr id="20" name="Line 62"/>
            <p:cNvSpPr>
              <a:spLocks noChangeShapeType="1"/>
            </p:cNvSpPr>
            <p:nvPr/>
          </p:nvSpPr>
          <p:spPr bwMode="auto">
            <a:xfrm>
              <a:off x="672" y="2447"/>
              <a:ext cx="45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Line 63"/>
            <p:cNvSpPr>
              <a:spLocks noChangeShapeType="1"/>
            </p:cNvSpPr>
            <p:nvPr/>
          </p:nvSpPr>
          <p:spPr bwMode="auto">
            <a:xfrm>
              <a:off x="904" y="2420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Line 64"/>
            <p:cNvSpPr>
              <a:spLocks noChangeShapeType="1"/>
            </p:cNvSpPr>
            <p:nvPr/>
          </p:nvSpPr>
          <p:spPr bwMode="auto">
            <a:xfrm>
              <a:off x="1262" y="2408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Line 65"/>
            <p:cNvSpPr>
              <a:spLocks noChangeShapeType="1"/>
            </p:cNvSpPr>
            <p:nvPr/>
          </p:nvSpPr>
          <p:spPr bwMode="auto">
            <a:xfrm>
              <a:off x="1620" y="2410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Line 66"/>
            <p:cNvSpPr>
              <a:spLocks noChangeShapeType="1"/>
            </p:cNvSpPr>
            <p:nvPr/>
          </p:nvSpPr>
          <p:spPr bwMode="auto">
            <a:xfrm>
              <a:off x="1977" y="2411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>
              <a:off x="2335" y="2413"/>
              <a:ext cx="2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Line 68"/>
            <p:cNvSpPr>
              <a:spLocks noChangeShapeType="1"/>
            </p:cNvSpPr>
            <p:nvPr/>
          </p:nvSpPr>
          <p:spPr bwMode="auto">
            <a:xfrm>
              <a:off x="2693" y="2401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Line 69"/>
            <p:cNvSpPr>
              <a:spLocks noChangeShapeType="1"/>
            </p:cNvSpPr>
            <p:nvPr/>
          </p:nvSpPr>
          <p:spPr bwMode="auto">
            <a:xfrm>
              <a:off x="3050" y="2416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Line 70"/>
            <p:cNvSpPr>
              <a:spLocks noChangeShapeType="1"/>
            </p:cNvSpPr>
            <p:nvPr/>
          </p:nvSpPr>
          <p:spPr bwMode="auto">
            <a:xfrm>
              <a:off x="3408" y="2404"/>
              <a:ext cx="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Line 71"/>
            <p:cNvSpPr>
              <a:spLocks noChangeShapeType="1"/>
            </p:cNvSpPr>
            <p:nvPr/>
          </p:nvSpPr>
          <p:spPr bwMode="auto">
            <a:xfrm>
              <a:off x="3766" y="2406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Line 72"/>
            <p:cNvSpPr>
              <a:spLocks noChangeShapeType="1"/>
            </p:cNvSpPr>
            <p:nvPr/>
          </p:nvSpPr>
          <p:spPr bwMode="auto">
            <a:xfrm>
              <a:off x="4123" y="2401"/>
              <a:ext cx="2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Line 73"/>
            <p:cNvSpPr>
              <a:spLocks noChangeShapeType="1"/>
            </p:cNvSpPr>
            <p:nvPr/>
          </p:nvSpPr>
          <p:spPr bwMode="auto">
            <a:xfrm>
              <a:off x="4481" y="2407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Line 74"/>
            <p:cNvSpPr>
              <a:spLocks noChangeShapeType="1"/>
            </p:cNvSpPr>
            <p:nvPr/>
          </p:nvSpPr>
          <p:spPr bwMode="auto">
            <a:xfrm>
              <a:off x="4839" y="2414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Text Box 75"/>
            <p:cNvSpPr txBox="1">
              <a:spLocks noChangeArrowheads="1"/>
            </p:cNvSpPr>
            <p:nvPr/>
          </p:nvSpPr>
          <p:spPr bwMode="auto">
            <a:xfrm>
              <a:off x="2572" y="2465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-4</a:t>
              </a:r>
            </a:p>
          </p:txBody>
        </p:sp>
        <p:sp>
          <p:nvSpPr>
            <p:cNvPr id="34" name="Text Box 76"/>
            <p:cNvSpPr txBox="1">
              <a:spLocks noChangeArrowheads="1"/>
            </p:cNvSpPr>
            <p:nvPr/>
          </p:nvSpPr>
          <p:spPr bwMode="auto">
            <a:xfrm>
              <a:off x="2916" y="247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-3</a:t>
              </a:r>
            </a:p>
          </p:txBody>
        </p:sp>
        <p:sp>
          <p:nvSpPr>
            <p:cNvPr id="35" name="Text Box 77"/>
            <p:cNvSpPr txBox="1">
              <a:spLocks noChangeArrowheads="1"/>
            </p:cNvSpPr>
            <p:nvPr/>
          </p:nvSpPr>
          <p:spPr bwMode="auto">
            <a:xfrm>
              <a:off x="3283" y="2466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-2</a:t>
              </a:r>
            </a:p>
          </p:txBody>
        </p:sp>
        <p:sp>
          <p:nvSpPr>
            <p:cNvPr id="36" name="Text Box 78"/>
            <p:cNvSpPr txBox="1">
              <a:spLocks noChangeArrowheads="1"/>
            </p:cNvSpPr>
            <p:nvPr/>
          </p:nvSpPr>
          <p:spPr bwMode="auto">
            <a:xfrm>
              <a:off x="3645" y="247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-1</a:t>
              </a:r>
            </a:p>
          </p:txBody>
        </p:sp>
        <p:sp>
          <p:nvSpPr>
            <p:cNvPr id="37" name="Text Box 79"/>
            <p:cNvSpPr txBox="1">
              <a:spLocks noChangeArrowheads="1"/>
            </p:cNvSpPr>
            <p:nvPr/>
          </p:nvSpPr>
          <p:spPr bwMode="auto">
            <a:xfrm>
              <a:off x="3975" y="2448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.VnArial" pitchFamily="34" charset="0"/>
                </a:rPr>
                <a:t>0</a:t>
              </a:r>
            </a:p>
          </p:txBody>
        </p:sp>
        <p:sp>
          <p:nvSpPr>
            <p:cNvPr id="38" name="Text Box 80"/>
            <p:cNvSpPr txBox="1">
              <a:spLocks noChangeArrowheads="1"/>
            </p:cNvSpPr>
            <p:nvPr/>
          </p:nvSpPr>
          <p:spPr bwMode="auto">
            <a:xfrm>
              <a:off x="4365" y="248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1</a:t>
              </a:r>
            </a:p>
          </p:txBody>
        </p:sp>
        <p:sp>
          <p:nvSpPr>
            <p:cNvPr id="39" name="Text Box 81"/>
            <p:cNvSpPr txBox="1">
              <a:spLocks noChangeArrowheads="1"/>
            </p:cNvSpPr>
            <p:nvPr/>
          </p:nvSpPr>
          <p:spPr bwMode="auto">
            <a:xfrm>
              <a:off x="4754" y="247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2</a:t>
              </a:r>
            </a:p>
          </p:txBody>
        </p:sp>
        <p:sp>
          <p:nvSpPr>
            <p:cNvPr id="40" name="Text Box 82"/>
            <p:cNvSpPr txBox="1">
              <a:spLocks noChangeArrowheads="1"/>
            </p:cNvSpPr>
            <p:nvPr/>
          </p:nvSpPr>
          <p:spPr bwMode="auto">
            <a:xfrm>
              <a:off x="2146" y="2467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-5</a:t>
              </a:r>
            </a:p>
          </p:txBody>
        </p:sp>
        <p:sp>
          <p:nvSpPr>
            <p:cNvPr id="41" name="Text Box 83"/>
            <p:cNvSpPr txBox="1">
              <a:spLocks noChangeArrowheads="1"/>
            </p:cNvSpPr>
            <p:nvPr/>
          </p:nvSpPr>
          <p:spPr bwMode="auto">
            <a:xfrm>
              <a:off x="1864" y="2474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-6</a:t>
              </a:r>
            </a:p>
          </p:txBody>
        </p:sp>
        <p:sp>
          <p:nvSpPr>
            <p:cNvPr id="42" name="Text Box 84"/>
            <p:cNvSpPr txBox="1">
              <a:spLocks noChangeArrowheads="1"/>
            </p:cNvSpPr>
            <p:nvPr/>
          </p:nvSpPr>
          <p:spPr bwMode="auto">
            <a:xfrm>
              <a:off x="1497" y="2470"/>
              <a:ext cx="34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pPr eaLnBrk="1" hangingPunct="1"/>
              <a:r>
                <a:rPr lang="en-US" sz="1400" dirty="0">
                  <a:latin typeface=".VnArial" pitchFamily="34" charset="0"/>
                </a:rPr>
                <a:t>-7</a:t>
              </a:r>
            </a:p>
          </p:txBody>
        </p:sp>
      </p:grp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357290" y="4929198"/>
            <a:ext cx="7300914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.VnArial" pitchFamily="34" charset="0"/>
              </a:rPr>
              <a:t>a) (-</a:t>
            </a:r>
            <a:r>
              <a:rPr lang="en-US" sz="2000" dirty="0">
                <a:latin typeface=".VnArial" pitchFamily="34" charset="0"/>
              </a:rPr>
              <a:t>4) + (-5) = -9		 </a:t>
            </a:r>
            <a:r>
              <a:rPr lang="en-US" sz="2000" dirty="0" smtClean="0">
                <a:latin typeface=".VnArial" pitchFamily="34" charset="0"/>
                <a:cs typeface="Arial" charset="0"/>
              </a:rPr>
              <a:t>I-4I + I-5I </a:t>
            </a:r>
            <a:r>
              <a:rPr lang="en-US" sz="2000" dirty="0" smtClean="0">
                <a:latin typeface=".VnArial" pitchFamily="34" charset="0"/>
              </a:rPr>
              <a:t>= </a:t>
            </a:r>
            <a:r>
              <a:rPr lang="en-US" sz="2000" dirty="0">
                <a:latin typeface=".VnArial" pitchFamily="34" charset="0"/>
              </a:rPr>
              <a:t>4 + 5 = 9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.VnArial" pitchFamily="34" charset="0"/>
              </a:rPr>
              <a:t>    </a:t>
            </a:r>
            <a:r>
              <a:rPr lang="en-US" sz="2000" dirty="0" err="1" smtClean="0">
                <a:latin typeface=".VnArial" pitchFamily="34" charset="0"/>
              </a:rPr>
              <a:t>VËy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kÕt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qu</a:t>
            </a:r>
            <a:r>
              <a:rPr lang="en-US" sz="2000" dirty="0">
                <a:latin typeface=".VnArial" pitchFamily="34" charset="0"/>
              </a:rPr>
              <a:t>¶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phÐp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tÝnh</a:t>
            </a:r>
            <a:r>
              <a:rPr lang="en-US" sz="2000" dirty="0">
                <a:latin typeface=".VnArial" pitchFamily="34" charset="0"/>
              </a:rPr>
              <a:t> lµ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sè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èi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nhau</a:t>
            </a:r>
            <a:endParaRPr lang="en-US" sz="2000" dirty="0">
              <a:latin typeface=".VnArial" pitchFamily="34" charset="0"/>
            </a:endParaRPr>
          </a:p>
        </p:txBody>
      </p:sp>
      <p:sp>
        <p:nvSpPr>
          <p:cNvPr id="49" name="Line 96"/>
          <p:cNvSpPr>
            <a:spLocks noChangeShapeType="1"/>
          </p:cNvSpPr>
          <p:nvPr/>
        </p:nvSpPr>
        <p:spPr bwMode="auto">
          <a:xfrm flipH="1">
            <a:off x="4799013" y="2133600"/>
            <a:ext cx="1703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0" name="Line 97"/>
          <p:cNvSpPr>
            <a:spLocks noChangeShapeType="1"/>
          </p:cNvSpPr>
          <p:nvPr/>
        </p:nvSpPr>
        <p:spPr bwMode="auto">
          <a:xfrm flipH="1">
            <a:off x="3648075" y="2220913"/>
            <a:ext cx="1179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2" name="Text Box 100"/>
          <p:cNvSpPr txBox="1">
            <a:spLocks noChangeArrowheads="1"/>
          </p:cNvSpPr>
          <p:nvPr/>
        </p:nvSpPr>
        <p:spPr bwMode="auto">
          <a:xfrm>
            <a:off x="1828800" y="3581400"/>
            <a:ext cx="6934200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 smtClean="0">
                <a:latin typeface=".VnArial" pitchFamily="34" charset="0"/>
                <a:cs typeface="Arial" charset="0"/>
              </a:rPr>
              <a:t>a.TÝnh</a:t>
            </a:r>
            <a:r>
              <a:rPr lang="en-US" sz="2000" dirty="0" smtClean="0">
                <a:latin typeface=".VnArial" pitchFamily="34" charset="0"/>
                <a:cs typeface="Arial" charset="0"/>
              </a:rPr>
              <a:t> </a:t>
            </a:r>
            <a:r>
              <a:rPr lang="en-US" sz="2000" dirty="0">
                <a:latin typeface=".VnArial" pitchFamily="34" charset="0"/>
                <a:cs typeface="Arial" charset="0"/>
              </a:rPr>
              <a:t>vµ </a:t>
            </a:r>
            <a:r>
              <a:rPr lang="en-US" sz="2000" dirty="0" err="1">
                <a:latin typeface=".VnArial" pitchFamily="34" charset="0"/>
                <a:cs typeface="Arial" charset="0"/>
              </a:rPr>
              <a:t>nhËn</a:t>
            </a:r>
            <a:r>
              <a:rPr lang="en-US" sz="2000" dirty="0">
                <a:latin typeface=".VnArial" pitchFamily="34" charset="0"/>
                <a:cs typeface="Arial" charset="0"/>
              </a:rPr>
              <a:t> </a:t>
            </a:r>
            <a:r>
              <a:rPr lang="en-US" sz="2000" dirty="0" err="1">
                <a:latin typeface=".VnArial" pitchFamily="34" charset="0"/>
                <a:cs typeface="Arial" charset="0"/>
              </a:rPr>
              <a:t>xÐt</a:t>
            </a:r>
            <a:r>
              <a:rPr lang="en-US" sz="2000" dirty="0">
                <a:latin typeface=".VnArial" pitchFamily="34" charset="0"/>
                <a:cs typeface="Arial" charset="0"/>
              </a:rPr>
              <a:t> </a:t>
            </a:r>
            <a:r>
              <a:rPr lang="en-US" sz="2000" dirty="0" err="1">
                <a:latin typeface=".VnArial" pitchFamily="34" charset="0"/>
                <a:cs typeface="Arial" charset="0"/>
              </a:rPr>
              <a:t>kÕt</a:t>
            </a:r>
            <a:r>
              <a:rPr lang="en-US" sz="2000" dirty="0">
                <a:latin typeface=".VnArial" pitchFamily="34" charset="0"/>
                <a:cs typeface="Arial" charset="0"/>
              </a:rPr>
              <a:t> </a:t>
            </a:r>
            <a:r>
              <a:rPr lang="en-US" sz="2000" dirty="0" err="1">
                <a:latin typeface=".VnArial" pitchFamily="34" charset="0"/>
                <a:cs typeface="Arial" charset="0"/>
              </a:rPr>
              <a:t>qu</a:t>
            </a:r>
            <a:r>
              <a:rPr lang="en-US" sz="2000" dirty="0">
                <a:latin typeface=".VnArial" pitchFamily="34" charset="0"/>
                <a:cs typeface="Arial" charset="0"/>
              </a:rPr>
              <a:t>¶ </a:t>
            </a:r>
            <a:r>
              <a:rPr lang="en-US" sz="2000" dirty="0" err="1">
                <a:latin typeface=".VnArial" pitchFamily="34" charset="0"/>
                <a:cs typeface="Arial" charset="0"/>
              </a:rPr>
              <a:t>cña</a:t>
            </a:r>
            <a:r>
              <a:rPr lang="en-US" sz="2000" dirty="0">
                <a:latin typeface=".VnArial" pitchFamily="34" charset="0"/>
                <a:cs typeface="Arial" charset="0"/>
              </a:rPr>
              <a:t> (-4) + (-5) </a:t>
            </a:r>
            <a:r>
              <a:rPr lang="en-US" sz="2000" dirty="0" smtClean="0">
                <a:latin typeface=".VnArial" pitchFamily="34" charset="0"/>
                <a:cs typeface="Arial" charset="0"/>
              </a:rPr>
              <a:t>vµ I-4I + I-5I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.VnArial" pitchFamily="34" charset="0"/>
              </a:rPr>
              <a:t>b. </a:t>
            </a:r>
            <a:r>
              <a:rPr lang="en-US" sz="2000" dirty="0" err="1" smtClean="0">
                <a:latin typeface=".VnArial" pitchFamily="34" charset="0"/>
              </a:rPr>
              <a:t>Muèn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 smtClean="0">
                <a:latin typeface=".VnArial" pitchFamily="34" charset="0"/>
              </a:rPr>
              <a:t>céng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 smtClean="0">
                <a:latin typeface=".VnArial" pitchFamily="34" charset="0"/>
              </a:rPr>
              <a:t>hai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 smtClean="0">
                <a:latin typeface=".VnArial" pitchFamily="34" charset="0"/>
              </a:rPr>
              <a:t>sè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 smtClean="0">
                <a:latin typeface=".VnArial" pitchFamily="34" charset="0"/>
              </a:rPr>
              <a:t>nguyªn</a:t>
            </a:r>
            <a:r>
              <a:rPr lang="en-US" sz="2000" dirty="0" smtClean="0">
                <a:latin typeface=".VnArial" pitchFamily="34" charset="0"/>
              </a:rPr>
              <a:t> ©m </a:t>
            </a:r>
            <a:r>
              <a:rPr lang="en-US" sz="2000" dirty="0" err="1" smtClean="0">
                <a:latin typeface=".VnArial" pitchFamily="34" charset="0"/>
              </a:rPr>
              <a:t>ta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 smtClean="0">
                <a:latin typeface=".VnArial" pitchFamily="34" charset="0"/>
              </a:rPr>
              <a:t>céng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 smtClean="0">
                <a:latin typeface=".VnArial" pitchFamily="34" charset="0"/>
              </a:rPr>
              <a:t>nh</a:t>
            </a:r>
            <a:r>
              <a:rPr lang="en-US" sz="2000" dirty="0" smtClean="0">
                <a:latin typeface=".VnArial" pitchFamily="34" charset="0"/>
              </a:rPr>
              <a:t>­ </a:t>
            </a:r>
            <a:r>
              <a:rPr lang="en-US" sz="2000" dirty="0" err="1" smtClean="0">
                <a:latin typeface=".VnArial" pitchFamily="34" charset="0"/>
              </a:rPr>
              <a:t>thÕ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 smtClean="0">
                <a:latin typeface=".VnArial" pitchFamily="34" charset="0"/>
              </a:rPr>
              <a:t>nµo</a:t>
            </a:r>
            <a:r>
              <a:rPr lang="en-US" sz="2000" dirty="0" smtClean="0">
                <a:latin typeface=".VnArial" pitchFamily="34" charset="0"/>
              </a:rPr>
              <a:t>?</a:t>
            </a:r>
            <a:endParaRPr lang="en-US" sz="2000" dirty="0">
              <a:latin typeface=".VnTime" pitchFamily="34" charset="0"/>
              <a:cs typeface="Arial" charset="0"/>
            </a:endParaRPr>
          </a:p>
        </p:txBody>
      </p:sp>
      <p:graphicFrame>
        <p:nvGraphicFramePr>
          <p:cNvPr id="53" name="Object 101"/>
          <p:cNvGraphicFramePr>
            <a:graphicFrameLocks noChangeAspect="1"/>
          </p:cNvGraphicFramePr>
          <p:nvPr>
            <p:ph/>
          </p:nvPr>
        </p:nvGraphicFramePr>
        <p:xfrm>
          <a:off x="4273550" y="3036888"/>
          <a:ext cx="596900" cy="254000"/>
        </p:xfrm>
        <a:graphic>
          <a:graphicData uri="http://schemas.openxmlformats.org/presentationml/2006/ole">
            <p:oleObj spid="_x0000_s2052" name="Equation" r:id="rId4" imgW="596880" imgH="253800" progId="">
              <p:embed/>
            </p:oleObj>
          </a:graphicData>
        </a:graphic>
      </p:graphicFrame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806244" y="640429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TiÕt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44.  </a:t>
            </a: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Bµi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4: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Céng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sè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nguyªn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cïng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dÊu</a:t>
            </a:r>
            <a:endParaRPr lang="en-US" sz="2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88284" y="139771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2.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©m</a:t>
            </a:r>
          </a:p>
        </p:txBody>
      </p: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486696" y="98814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1.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d­¬ng</a:t>
            </a:r>
            <a:endParaRPr lang="en-US" sz="2000" b="1" dirty="0">
              <a:latin typeface=".VnArial" pitchFamily="34" charset="0"/>
            </a:endParaRP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1428728" y="5929330"/>
            <a:ext cx="6162676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.VnArial" pitchFamily="34" charset="0"/>
              </a:rPr>
              <a:t>b)   </a:t>
            </a:r>
            <a:r>
              <a:rPr lang="en-US" sz="2000" dirty="0" err="1">
                <a:latin typeface=".VnArial" pitchFamily="34" charset="0"/>
              </a:rPr>
              <a:t>Muèn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céng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sè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nguyªn</a:t>
            </a:r>
            <a:r>
              <a:rPr lang="en-US" sz="2000" dirty="0">
                <a:latin typeface=".VnArial" pitchFamily="34" charset="0"/>
              </a:rPr>
              <a:t> ©m, </a:t>
            </a:r>
            <a:r>
              <a:rPr lang="en-US" sz="2000" dirty="0" err="1">
                <a:latin typeface=".VnArial" pitchFamily="34" charset="0"/>
              </a:rPr>
              <a:t>ta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céng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gi</a:t>
            </a:r>
            <a:r>
              <a:rPr lang="en-US" sz="2000" dirty="0">
                <a:latin typeface=".VnArial" pitchFamily="34" charset="0"/>
              </a:rPr>
              <a:t>¸ </a:t>
            </a:r>
            <a:r>
              <a:rPr lang="en-US" sz="2000" dirty="0" err="1">
                <a:latin typeface=".VnArial" pitchFamily="34" charset="0"/>
              </a:rPr>
              <a:t>trÞ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smtClean="0">
                <a:latin typeface=".VnArial" pitchFamily="34" charset="0"/>
              </a:rPr>
              <a:t>     </a:t>
            </a:r>
            <a:r>
              <a:rPr lang="en-US" sz="2000" dirty="0" err="1" smtClean="0">
                <a:latin typeface=".VnArial" pitchFamily="34" charset="0"/>
              </a:rPr>
              <a:t>tuyÖt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>
                <a:latin typeface=".VnArial" pitchFamily="34" charset="0"/>
              </a:rPr>
              <a:t>®</a:t>
            </a:r>
            <a:r>
              <a:rPr lang="en-US" sz="2000" dirty="0" err="1">
                <a:latin typeface=".VnArial" pitchFamily="34" charset="0"/>
              </a:rPr>
              <a:t>èi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cña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chóng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råi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Æt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dÊu</a:t>
            </a:r>
            <a:r>
              <a:rPr lang="en-US" sz="2000" dirty="0">
                <a:latin typeface=".VnArial" pitchFamily="34" charset="0"/>
              </a:rPr>
              <a:t> ( - ) </a:t>
            </a:r>
            <a:r>
              <a:rPr lang="en-US" sz="2000" dirty="0" err="1">
                <a:latin typeface=".VnArial" pitchFamily="34" charset="0"/>
              </a:rPr>
              <a:t>tr­íc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kÕt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qu</a:t>
            </a:r>
            <a:r>
              <a:rPr lang="en-US" sz="2000" dirty="0">
                <a:latin typeface=".VnArial" pitchFamily="34" charset="0"/>
              </a:rPr>
              <a:t>¶.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43306" y="450057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solidFill>
                  <a:srgbClr val="FF0000"/>
                </a:solidFill>
                <a:latin typeface=".VnArial" pitchFamily="34" charset="0"/>
              </a:rPr>
              <a:t>Bµi</a:t>
            </a:r>
            <a:r>
              <a:rPr lang="en-US" sz="2000" u="sng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.VnArial" pitchFamily="34" charset="0"/>
              </a:rPr>
              <a:t>gi¶i</a:t>
            </a:r>
            <a:endParaRPr lang="en-US" sz="2000" u="sng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44" grpId="0" uiExpand="1" build="allAtOnce"/>
      <p:bldP spid="52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1905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</a:rPr>
              <a:t>Quy</a:t>
            </a:r>
            <a:r>
              <a:rPr lang="en-US" sz="2000" dirty="0">
                <a:latin typeface=".VnArial" pitchFamily="34" charset="0"/>
              </a:rPr>
              <a:t> t¾c: SGK / </a:t>
            </a:r>
            <a:r>
              <a:rPr lang="en-US" sz="2000" dirty="0" err="1">
                <a:latin typeface=".VnArial" pitchFamily="34" charset="0"/>
              </a:rPr>
              <a:t>trang</a:t>
            </a:r>
            <a:r>
              <a:rPr lang="en-US" sz="2000" dirty="0">
                <a:latin typeface=".VnArial" pitchFamily="34" charset="0"/>
              </a:rPr>
              <a:t> 75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76400" y="2362200"/>
            <a:ext cx="60198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   </a:t>
            </a:r>
            <a:r>
              <a:rPr lang="en-US" sz="2000" dirty="0" err="1">
                <a:latin typeface=".VnArial" pitchFamily="34" charset="0"/>
              </a:rPr>
              <a:t>Muèn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céng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sè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nguyªn</a:t>
            </a:r>
            <a:r>
              <a:rPr lang="en-US" sz="2000" dirty="0">
                <a:latin typeface=".VnArial" pitchFamily="34" charset="0"/>
              </a:rPr>
              <a:t> ©m, </a:t>
            </a:r>
            <a:r>
              <a:rPr lang="en-US" sz="2000" dirty="0" err="1">
                <a:latin typeface=".VnArial" pitchFamily="34" charset="0"/>
              </a:rPr>
              <a:t>ta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céng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gi</a:t>
            </a:r>
            <a:r>
              <a:rPr lang="en-US" sz="2000" dirty="0">
                <a:latin typeface=".VnArial" pitchFamily="34" charset="0"/>
              </a:rPr>
              <a:t>¸ </a:t>
            </a:r>
            <a:r>
              <a:rPr lang="en-US" sz="2000" dirty="0" err="1">
                <a:latin typeface=".VnArial" pitchFamily="34" charset="0"/>
              </a:rPr>
              <a:t>trÞ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tuyÖt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èi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cña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chóng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råi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Æt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dÊu</a:t>
            </a:r>
            <a:r>
              <a:rPr lang="en-US" sz="2000" dirty="0">
                <a:latin typeface=".VnArial" pitchFamily="34" charset="0"/>
              </a:rPr>
              <a:t> ( - ) </a:t>
            </a:r>
            <a:r>
              <a:rPr lang="en-US" sz="2000" dirty="0" err="1">
                <a:latin typeface=".VnArial" pitchFamily="34" charset="0"/>
              </a:rPr>
              <a:t>tr­íc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kÕt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qu</a:t>
            </a:r>
            <a:r>
              <a:rPr lang="en-US" sz="2000" dirty="0">
                <a:latin typeface=".VnArial" pitchFamily="34" charset="0"/>
              </a:rPr>
              <a:t>¶.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8214" y="3932247"/>
            <a:ext cx="7620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      </a:t>
            </a:r>
            <a:r>
              <a:rPr lang="en-US" sz="2000" dirty="0" err="1">
                <a:latin typeface=".VnArial" pitchFamily="34" charset="0"/>
              </a:rPr>
              <a:t>Thùc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hiÖn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c¸c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phÐp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tÝnh</a:t>
            </a:r>
            <a:r>
              <a:rPr lang="en-US" sz="2000" dirty="0">
                <a:latin typeface=".VnArial" pitchFamily="34" charset="0"/>
              </a:rPr>
              <a:t>: a, </a:t>
            </a:r>
            <a:r>
              <a:rPr lang="en-US" sz="2000" dirty="0" smtClean="0">
                <a:latin typeface=".VnArial" pitchFamily="34" charset="0"/>
              </a:rPr>
              <a:t> (+</a:t>
            </a:r>
            <a:r>
              <a:rPr lang="en-US" sz="2000" dirty="0">
                <a:latin typeface=".VnArial" pitchFamily="34" charset="0"/>
              </a:rPr>
              <a:t>37) + (+81)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		        b, (-23) + (-17)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78870" y="4000046"/>
            <a:ext cx="457200" cy="342900"/>
          </a:xfrm>
          <a:prstGeom prst="rect">
            <a:avLst/>
          </a:prstGeom>
          <a:solidFill>
            <a:srgbClr val="00808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85725" tIns="47625" rIns="85725" bIns="47625"/>
          <a:lstStyle/>
          <a:p>
            <a:pPr eaLnBrk="1" hangingPunct="1"/>
            <a:r>
              <a:rPr lang="en-US" dirty="0">
                <a:latin typeface=".VnArial" pitchFamily="34" charset="0"/>
              </a:rPr>
              <a:t>?2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33400" y="5389579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a, (+37) + (+81) = +118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053348" y="5359155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b, (-23) + (-17) = </a:t>
            </a:r>
            <a:r>
              <a:rPr lang="en-US" sz="2000" dirty="0" smtClean="0">
                <a:latin typeface=".VnArial" pitchFamily="34" charset="0"/>
              </a:rPr>
              <a:t>- (23 </a:t>
            </a:r>
            <a:r>
              <a:rPr lang="en-US" sz="2000" dirty="0">
                <a:latin typeface=".VnArial" pitchFamily="34" charset="0"/>
              </a:rPr>
              <a:t>+ 17) = - 40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85794" y="481807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</a:rPr>
              <a:t>Bµi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gi¶i</a:t>
            </a:r>
            <a:r>
              <a:rPr lang="en-US" sz="2000" dirty="0">
                <a:latin typeface=".VnArial" pitchFamily="34" charset="0"/>
              </a:rPr>
              <a:t>:</a:t>
            </a:r>
          </a:p>
        </p:txBody>
      </p:sp>
      <p:graphicFrame>
        <p:nvGraphicFramePr>
          <p:cNvPr id="13" name="Object 27"/>
          <p:cNvGraphicFramePr>
            <a:graphicFrameLocks noChangeAspect="1"/>
          </p:cNvGraphicFramePr>
          <p:nvPr>
            <p:ph/>
          </p:nvPr>
        </p:nvGraphicFramePr>
        <p:xfrm>
          <a:off x="4406900" y="3036888"/>
          <a:ext cx="330200" cy="254000"/>
        </p:xfrm>
        <a:graphic>
          <a:graphicData uri="http://schemas.openxmlformats.org/presentationml/2006/ole">
            <p:oleObj spid="_x0000_s20482" name="Equation" r:id="rId3" imgW="330120" imgH="253800" progId="">
              <p:embed/>
            </p:oleObj>
          </a:graphicData>
        </a:graphic>
      </p:graphicFrame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806244" y="640429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TiÕt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44.  </a:t>
            </a: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Bµi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4: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Céng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sè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nguyªn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cïng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dÊu</a:t>
            </a:r>
            <a:endParaRPr lang="en-US" sz="2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88284" y="139771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2.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©m</a:t>
            </a: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486696" y="98814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1.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d­¬ng</a:t>
            </a:r>
            <a:endParaRPr lang="en-US" sz="2000" b="1" dirty="0">
              <a:latin typeface=".Vn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28662" y="3286124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.VnTime" pitchFamily="34" charset="0"/>
              </a:rPr>
              <a:t>V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(-17) + (-54) </a:t>
            </a:r>
            <a:endParaRPr lang="en-US" sz="2000" dirty="0">
              <a:latin typeface=".VnTime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914178" y="3271376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.VnTime" pitchFamily="34" charset="0"/>
                <a:cs typeface="Times New Roman" pitchFamily="18" charset="0"/>
              </a:rPr>
              <a:t>= -(17+54)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.VnTime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158120" y="3271376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.VnTime" pitchFamily="34" charset="0"/>
                <a:cs typeface="Times New Roman" pitchFamily="18" charset="0"/>
              </a:rPr>
              <a:t>= - 71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/>
      <p:bldP spid="12" grpId="0"/>
      <p:bldP spid="19" grpId="0" build="p"/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514353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.VnBlackH" pitchFamily="34" charset="0"/>
              </a:rPr>
              <a:t>Céng</a:t>
            </a:r>
            <a:r>
              <a:rPr lang="en-US" sz="2000" dirty="0" smtClean="0">
                <a:latin typeface=".VnBlackH" pitchFamily="34" charset="0"/>
              </a:rPr>
              <a:t> </a:t>
            </a:r>
            <a:r>
              <a:rPr lang="en-US" sz="2000" dirty="0" err="1" smtClean="0">
                <a:latin typeface=".VnBlackH" pitchFamily="34" charset="0"/>
              </a:rPr>
              <a:t>hai</a:t>
            </a:r>
            <a:r>
              <a:rPr lang="en-US" sz="2000" dirty="0" smtClean="0">
                <a:latin typeface=".VnBlackH" pitchFamily="34" charset="0"/>
              </a:rPr>
              <a:t> </a:t>
            </a:r>
            <a:r>
              <a:rPr lang="en-US" sz="2000" dirty="0" err="1" smtClean="0">
                <a:latin typeface=".VnBlackH" pitchFamily="34" charset="0"/>
              </a:rPr>
              <a:t>sè</a:t>
            </a:r>
            <a:r>
              <a:rPr lang="en-US" sz="2000" dirty="0" smtClean="0">
                <a:latin typeface=".VnBlackH" pitchFamily="34" charset="0"/>
              </a:rPr>
              <a:t> </a:t>
            </a:r>
            <a:r>
              <a:rPr lang="en-US" sz="2000" dirty="0" err="1" smtClean="0">
                <a:latin typeface=".VnBlackH" pitchFamily="34" charset="0"/>
              </a:rPr>
              <a:t>nguyªn</a:t>
            </a:r>
            <a:r>
              <a:rPr lang="en-US" sz="2000" dirty="0" smtClean="0">
                <a:latin typeface=".VnBlackH" pitchFamily="34" charset="0"/>
              </a:rPr>
              <a:t> </a:t>
            </a:r>
            <a:r>
              <a:rPr lang="en-US" sz="2000" dirty="0" err="1" smtClean="0">
                <a:latin typeface=".VnBlackH" pitchFamily="34" charset="0"/>
              </a:rPr>
              <a:t>cïng</a:t>
            </a:r>
            <a:r>
              <a:rPr lang="en-US" sz="2000" dirty="0" smtClean="0">
                <a:latin typeface=".VnBlackH" pitchFamily="34" charset="0"/>
              </a:rPr>
              <a:t> </a:t>
            </a:r>
            <a:r>
              <a:rPr lang="en-US" sz="2000" dirty="0" err="1" smtClean="0">
                <a:latin typeface=".VnBlackH" pitchFamily="34" charset="0"/>
              </a:rPr>
              <a:t>dÊu</a:t>
            </a:r>
            <a:r>
              <a:rPr lang="en-US" sz="2000" dirty="0" smtClean="0">
                <a:latin typeface=".VnBlackH" pitchFamily="34" charset="0"/>
              </a:rPr>
              <a:t> </a:t>
            </a:r>
            <a:endParaRPr lang="en-US" sz="2000" dirty="0">
              <a:latin typeface=".VnBlackH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500174"/>
            <a:ext cx="385765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Céng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sè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nguyªn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d­¬ng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500174"/>
            <a:ext cx="3643338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Céng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hai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sè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nguyªn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©m</a:t>
            </a:r>
            <a:endParaRPr lang="en-US" sz="2400" dirty="0">
              <a:solidFill>
                <a:srgbClr val="0070C0"/>
              </a:solidFill>
              <a:latin typeface=".Vn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357562"/>
            <a:ext cx="2857520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ChÝnh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lµ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céng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sè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tù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nhiªn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kh¸c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kh«ng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3214686"/>
            <a:ext cx="3071834" cy="156966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Ta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céng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hai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gi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¸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trÞ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tuyÖt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®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èi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cña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chóng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råi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®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Æt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dÊu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“-”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tr­íc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kÕt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.VnArial" pitchFamily="34" charset="0"/>
              </a:rPr>
              <a:t>qu</a:t>
            </a:r>
            <a:r>
              <a:rPr lang="en-US" sz="2400" dirty="0" smtClean="0">
                <a:solidFill>
                  <a:srgbClr val="0070C0"/>
                </a:solidFill>
                <a:latin typeface=".VnArial" pitchFamily="34" charset="0"/>
              </a:rPr>
              <a:t>¶.</a:t>
            </a:r>
            <a:endParaRPr lang="en-US" sz="2400" dirty="0">
              <a:solidFill>
                <a:srgbClr val="0070C0"/>
              </a:solidFill>
              <a:latin typeface=".VnArial" pitchFamily="34" charset="0"/>
            </a:endParaRPr>
          </a:p>
        </p:txBody>
      </p:sp>
      <p:cxnSp>
        <p:nvCxnSpPr>
          <p:cNvPr id="12" name="Straight Connector 11"/>
          <p:cNvCxnSpPr>
            <a:stCxn id="4" idx="2"/>
          </p:cNvCxnSpPr>
          <p:nvPr/>
        </p:nvCxnSpPr>
        <p:spPr>
          <a:xfrm rot="5400000">
            <a:off x="3771923" y="200031"/>
            <a:ext cx="885774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2"/>
          </p:cNvCxnSpPr>
          <p:nvPr/>
        </p:nvCxnSpPr>
        <p:spPr>
          <a:xfrm rot="16200000" flipH="1">
            <a:off x="5307840" y="378626"/>
            <a:ext cx="885774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215074" y="2571744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463653" y="2607463"/>
            <a:ext cx="150099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3429000"/>
            <a:ext cx="7391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</a:rPr>
              <a:t>Bµi</a:t>
            </a:r>
            <a:r>
              <a:rPr lang="en-US" sz="2000" dirty="0">
                <a:latin typeface=".VnArial" pitchFamily="34" charset="0"/>
              </a:rPr>
              <a:t> 1: </a:t>
            </a:r>
            <a:r>
              <a:rPr lang="en-US" sz="2000" dirty="0" err="1">
                <a:latin typeface=".VnArial" pitchFamily="34" charset="0"/>
              </a:rPr>
              <a:t>Thùc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hiÖn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c¸c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phÐp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tÝnh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sau</a:t>
            </a:r>
            <a:r>
              <a:rPr lang="en-US" sz="2000" dirty="0">
                <a:latin typeface=".VnArial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a, 213 + </a:t>
            </a:r>
            <a:r>
              <a:rPr lang="en-US" sz="2000" dirty="0" smtClean="0">
                <a:latin typeface=".VnArial" pitchFamily="34" charset="0"/>
              </a:rPr>
              <a:t>47     </a:t>
            </a:r>
            <a:endParaRPr lang="en-US" sz="2000" dirty="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b, ( -38) + ( -62)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c, 25 + </a:t>
            </a:r>
            <a:r>
              <a:rPr lang="en-US" sz="2000" dirty="0" smtClean="0">
                <a:latin typeface=".VnArial" pitchFamily="34" charset="0"/>
              </a:rPr>
              <a:t>I -12I</a:t>
            </a:r>
            <a:endParaRPr lang="en-US" sz="2000" dirty="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d,  </a:t>
            </a:r>
            <a:r>
              <a:rPr lang="en-US" sz="2000" dirty="0" smtClean="0">
                <a:latin typeface=".VnArial" pitchFamily="34" charset="0"/>
              </a:rPr>
              <a:t>I -12I + I-28I</a:t>
            </a:r>
            <a:endParaRPr lang="en-US" sz="2000" dirty="0">
              <a:latin typeface=".Vn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43200" y="43434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= </a:t>
            </a:r>
            <a:r>
              <a:rPr lang="en-US" sz="2000" dirty="0" smtClean="0">
                <a:latin typeface=".VnArial" pitchFamily="34" charset="0"/>
              </a:rPr>
              <a:t>- (38 </a:t>
            </a:r>
            <a:r>
              <a:rPr lang="en-US" sz="2000" dirty="0">
                <a:latin typeface=".VnArial" pitchFamily="34" charset="0"/>
              </a:rPr>
              <a:t>+ </a:t>
            </a:r>
            <a:r>
              <a:rPr lang="en-US" sz="2000" dirty="0" smtClean="0">
                <a:latin typeface=".VnArial" pitchFamily="34" charset="0"/>
              </a:rPr>
              <a:t>62) </a:t>
            </a:r>
            <a:r>
              <a:rPr lang="en-US" sz="2000" dirty="0">
                <a:latin typeface=".VnArial" pitchFamily="34" charset="0"/>
              </a:rPr>
              <a:t>= -100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65214" y="480107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= 25 + 12 = 37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83190" y="5228304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= 12 + 28 = 40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8200" y="2033407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</a:rPr>
              <a:t>Quy</a:t>
            </a:r>
            <a:r>
              <a:rPr lang="en-US" sz="2000" dirty="0">
                <a:latin typeface=".VnArial" pitchFamily="34" charset="0"/>
              </a:rPr>
              <a:t> t¾c: SGK / </a:t>
            </a:r>
            <a:r>
              <a:rPr lang="en-US" sz="2000" dirty="0" err="1">
                <a:latin typeface=".VnArial" pitchFamily="34" charset="0"/>
              </a:rPr>
              <a:t>trang</a:t>
            </a:r>
            <a:r>
              <a:rPr lang="en-US" sz="2000" dirty="0">
                <a:latin typeface=".VnArial" pitchFamily="34" charset="0"/>
              </a:rPr>
              <a:t> 75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676400" y="2490607"/>
            <a:ext cx="60198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   </a:t>
            </a:r>
            <a:r>
              <a:rPr lang="en-US" sz="2000" dirty="0" err="1">
                <a:latin typeface=".VnArial" pitchFamily="34" charset="0"/>
              </a:rPr>
              <a:t>Muèn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céng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sè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nguyªn</a:t>
            </a:r>
            <a:r>
              <a:rPr lang="en-US" sz="2000" dirty="0">
                <a:latin typeface=".VnArial" pitchFamily="34" charset="0"/>
              </a:rPr>
              <a:t> ©m, </a:t>
            </a:r>
            <a:r>
              <a:rPr lang="en-US" sz="2000" dirty="0" err="1">
                <a:latin typeface=".VnArial" pitchFamily="34" charset="0"/>
              </a:rPr>
              <a:t>ta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céng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hai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gi</a:t>
            </a:r>
            <a:r>
              <a:rPr lang="en-US" sz="2000" dirty="0">
                <a:latin typeface=".VnArial" pitchFamily="34" charset="0"/>
              </a:rPr>
              <a:t>¸ </a:t>
            </a:r>
            <a:r>
              <a:rPr lang="en-US" sz="2000" dirty="0" err="1">
                <a:latin typeface=".VnArial" pitchFamily="34" charset="0"/>
              </a:rPr>
              <a:t>trÞ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tuyÖt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èi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cña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chóng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råi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Æt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dÊu</a:t>
            </a:r>
            <a:r>
              <a:rPr lang="en-US" sz="2000" dirty="0">
                <a:latin typeface=".VnArial" pitchFamily="34" charset="0"/>
              </a:rPr>
              <a:t> ( - ) </a:t>
            </a:r>
            <a:r>
              <a:rPr lang="en-US" sz="2000" dirty="0" err="1">
                <a:latin typeface=".VnArial" pitchFamily="34" charset="0"/>
              </a:rPr>
              <a:t>tr­íc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kÕt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qu</a:t>
            </a:r>
            <a:r>
              <a:rPr lang="en-US" sz="2000" dirty="0">
                <a:latin typeface=".VnArial" pitchFamily="34" charset="0"/>
              </a:rPr>
              <a:t>¶.</a:t>
            </a: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806244" y="768836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TiÕt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44.  </a:t>
            </a:r>
            <a:r>
              <a:rPr lang="en-US" sz="2000" b="1" i="1" dirty="0" err="1">
                <a:solidFill>
                  <a:srgbClr val="FF0000"/>
                </a:solidFill>
                <a:latin typeface=".VnArial" pitchFamily="34" charset="0"/>
              </a:rPr>
              <a:t>Bµi</a:t>
            </a:r>
            <a:r>
              <a:rPr lang="en-US" sz="2000" b="1" i="1" dirty="0">
                <a:solidFill>
                  <a:srgbClr val="FF0000"/>
                </a:solidFill>
                <a:latin typeface=".VnArial" pitchFamily="34" charset="0"/>
              </a:rPr>
              <a:t> 4: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Céng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sè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nguyªn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cïng</a:t>
            </a:r>
            <a:r>
              <a:rPr lang="en-US" sz="2000" dirty="0">
                <a:solidFill>
                  <a:srgbClr val="FF0000"/>
                </a:solidFill>
                <a:latin typeface=".VnBlackH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BlackH" pitchFamily="34" charset="0"/>
              </a:rPr>
              <a:t>dÊu</a:t>
            </a:r>
            <a:endParaRPr lang="en-US" sz="2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88284" y="1526122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2.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©m</a:t>
            </a: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486696" y="1116547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.VnArial" pitchFamily="34" charset="0"/>
              </a:rPr>
              <a:t>1. </a:t>
            </a:r>
            <a:r>
              <a:rPr lang="en-US" sz="2000" b="1" dirty="0" err="1">
                <a:latin typeface=".VnArial" pitchFamily="34" charset="0"/>
              </a:rPr>
              <a:t>Céng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hai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sè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nguyªn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d­¬ng</a:t>
            </a:r>
            <a:endParaRPr lang="en-US" sz="2000" b="1" dirty="0">
              <a:latin typeface=".Vn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719216" y="388482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.VnArial" pitchFamily="34" charset="0"/>
              </a:rPr>
              <a:t>= 260</a:t>
            </a:r>
            <a:endParaRPr lang="en-US" sz="2000" dirty="0">
              <a:latin typeface=".Vn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2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1372</Words>
  <Application>Microsoft Office PowerPoint</Application>
  <PresentationFormat>On-screen Show (4:3)</PresentationFormat>
  <Paragraphs>200</Paragraphs>
  <Slides>15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LHHD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NguyenKieuAnh</cp:lastModifiedBy>
  <cp:revision>55</cp:revision>
  <dcterms:created xsi:type="dcterms:W3CDTF">2013-11-27T03:33:36Z</dcterms:created>
  <dcterms:modified xsi:type="dcterms:W3CDTF">2013-11-26T17:12:16Z</dcterms:modified>
</cp:coreProperties>
</file>